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embeddedFontLst>
    <p:embeddedFont>
      <p:font typeface="Lobster"/>
      <p:regular r:id="rId37"/>
    </p:embeddedFont>
    <p:embeddedFont>
      <p:font typeface="Montserrat" pitchFamily="2" charset="77"/>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swald" pitchFamily="2" charset="77"/>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5"/>
  </p:normalViewPr>
  <p:slideViewPr>
    <p:cSldViewPr snapToGrid="0" snapToObjects="1">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White light of Spirit covers all celestial and earth beings</a:t>
            </a:r>
            <a:endParaRPr dirty="0"/>
          </a:p>
        </p:txBody>
      </p:sp>
      <p:sp>
        <p:nvSpPr>
          <p:cNvPr id="193" name="Google Shape;1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ca19709ea0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ca19709ea0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ca19709ea0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a0790218a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7a0790218a_0_2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7a0790218a_0_2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a0790218a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7a0790218a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7a0790218a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a0790218a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7a0790218a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7a0790218a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7a0790218a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7a0790218a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7a0790218a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a0790218a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7a0790218a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7a0790218a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a0790218a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7a0790218a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7a0790218a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7a0790218a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7a0790218a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7a0790218a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a0790218a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7a0790218a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7a0790218a_0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a0790218a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7a0790218a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7a0790218a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a0790218a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7a0790218a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7a0790218a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7a0790218a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7a0790218a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7a0790218a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a0790218a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7a0790218a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7a0790218a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bad9bce4f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gcbad9bce4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cbad9bce4f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cbad9bce4f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a0790218a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7a0790218a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7a0790218a_0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7a0790218a_0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7a0790218a_0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7a0790218a_0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7a0790218a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7a0790218a_0_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g7a0790218a_0_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a0790218a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7a0790218a_0_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g7a0790218a_0_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a19709ea0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ca19709ea0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a19709ea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ca19709ea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a19709ea0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ca19709ea0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1700’s  </a:t>
            </a:r>
            <a:r>
              <a:rPr lang="en-US" dirty="0" err="1"/>
              <a:t>Kaiwiio</a:t>
            </a:r>
            <a:r>
              <a:rPr lang="en-US" dirty="0"/>
              <a:t>,  “The Good Message”</a:t>
            </a:r>
            <a:endParaRPr dirty="0"/>
          </a:p>
        </p:txBody>
      </p:sp>
      <p:sp>
        <p:nvSpPr>
          <p:cNvPr id="172" name="Google Shape;17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a19709ea0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ca19709ea0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ca19709ea0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3" name="Google Shape;83;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1524000" y="731520"/>
            <a:ext cx="8534400" cy="34747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title - yellow">
  <p:cSld name="Photo title - yellow">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1400909" y="1113819"/>
            <a:ext cx="9144000" cy="452204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7000"/>
              <a:buFont typeface="Open Sans"/>
              <a:buNone/>
              <a:defRPr sz="7000">
                <a:solidFill>
                  <a:schemeClr val="lt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 sky blue">
  <p:cSld name="Big number - sky blue">
    <p:bg>
      <p:bgPr>
        <a:solidFill>
          <a:schemeClr val="accent2">
            <a:alpha val="54901"/>
          </a:schemeClr>
        </a:solid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7"/>
          <p:cNvSpPr txBox="1">
            <a:spLocks noGrp="1"/>
          </p:cNvSpPr>
          <p:nvPr>
            <p:ph type="title"/>
          </p:nvPr>
        </p:nvSpPr>
        <p:spPr>
          <a:xfrm>
            <a:off x="1387167" y="4249816"/>
            <a:ext cx="10346029" cy="61907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2900"/>
              <a:buFont typeface="Calibri"/>
              <a:buNone/>
              <a:defRPr sz="2900"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1370866" y="4798551"/>
            <a:ext cx="9337675" cy="1336063"/>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1000"/>
              </a:spcBef>
              <a:spcAft>
                <a:spcPts val="0"/>
              </a:spcAft>
              <a:buClr>
                <a:schemeClr val="dk1"/>
              </a:buClr>
              <a:buSzPts val="1200"/>
              <a:buChar char="•"/>
              <a:defRPr sz="1200">
                <a:solidFill>
                  <a:schemeClr val="dk1"/>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5275" algn="l">
              <a:lnSpc>
                <a:spcPct val="90000"/>
              </a:lnSpc>
              <a:spcBef>
                <a:spcPts val="500"/>
              </a:spcBef>
              <a:spcAft>
                <a:spcPts val="0"/>
              </a:spcAft>
              <a:buClr>
                <a:schemeClr val="dk1"/>
              </a:buClr>
              <a:buSzPts val="1050"/>
              <a:buChar char="•"/>
              <a:defRPr sz="1050"/>
            </a:lvl3pPr>
            <a:lvl4pPr marL="1828800" lvl="3" indent="-304800" algn="l">
              <a:lnSpc>
                <a:spcPct val="90000"/>
              </a:lnSpc>
              <a:spcBef>
                <a:spcPts val="500"/>
              </a:spcBef>
              <a:spcAft>
                <a:spcPts val="0"/>
              </a:spcAft>
              <a:buClr>
                <a:schemeClr val="dk1"/>
              </a:buClr>
              <a:buSzPts val="1200"/>
              <a:buChar char="•"/>
              <a:defRPr sz="1200"/>
            </a:lvl4pPr>
            <a:lvl5pPr marL="2286000" lvl="4" indent="-298450" algn="l">
              <a:lnSpc>
                <a:spcPct val="90000"/>
              </a:lnSpc>
              <a:spcBef>
                <a:spcPts val="500"/>
              </a:spcBef>
              <a:spcAft>
                <a:spcPts val="0"/>
              </a:spcAft>
              <a:buClr>
                <a:schemeClr val="dk1"/>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2"/>
          </p:nvPr>
        </p:nvSpPr>
        <p:spPr>
          <a:xfrm>
            <a:off x="1256687" y="1323323"/>
            <a:ext cx="8915400" cy="25225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24500"/>
              <a:buNone/>
              <a:defRPr sz="245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109"/>
        <p:cNvGrpSpPr/>
        <p:nvPr/>
      </p:nvGrpSpPr>
      <p:grpSpPr>
        <a:xfrm>
          <a:off x="0" y="0"/>
          <a:ext cx="0" cy="0"/>
          <a:chOff x="0" y="0"/>
          <a:chExt cx="0" cy="0"/>
        </a:xfrm>
      </p:grpSpPr>
      <p:sp>
        <p:nvSpPr>
          <p:cNvPr id="110" name="Google Shape;110;p17"/>
          <p:cNvSpPr txBox="1">
            <a:spLocks noGrp="1"/>
          </p:cNvSpPr>
          <p:nvPr>
            <p:ph type="ctrTitle"/>
          </p:nvPr>
        </p:nvSpPr>
        <p:spPr>
          <a:xfrm>
            <a:off x="6763376" y="1387200"/>
            <a:ext cx="4134300" cy="2485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C00000"/>
              </a:buClr>
              <a:buSzPts val="6000"/>
              <a:buFont typeface="Calibri"/>
              <a:buNone/>
            </a:pPr>
            <a:r>
              <a:rPr lang="en-US" sz="5000">
                <a:solidFill>
                  <a:srgbClr val="FFF2CC"/>
                </a:solidFill>
                <a:latin typeface="Montserrat"/>
                <a:ea typeface="Montserrat"/>
                <a:cs typeface="Montserrat"/>
                <a:sym typeface="Montserrat"/>
              </a:rPr>
              <a:t>Beyond the Prophecies</a:t>
            </a:r>
            <a:endParaRPr sz="5000">
              <a:solidFill>
                <a:srgbClr val="FFF2CC"/>
              </a:solidFill>
              <a:latin typeface="Montserrat"/>
              <a:ea typeface="Montserrat"/>
              <a:cs typeface="Montserrat"/>
              <a:sym typeface="Montserrat"/>
            </a:endParaRPr>
          </a:p>
        </p:txBody>
      </p:sp>
      <p:sp>
        <p:nvSpPr>
          <p:cNvPr id="111" name="Google Shape;111;p17"/>
          <p:cNvSpPr txBox="1">
            <a:spLocks noGrp="1"/>
          </p:cNvSpPr>
          <p:nvPr>
            <p:ph type="subTitle" idx="1"/>
          </p:nvPr>
        </p:nvSpPr>
        <p:spPr>
          <a:xfrm>
            <a:off x="6837277" y="4033025"/>
            <a:ext cx="3567900" cy="1846914"/>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C00000"/>
              </a:buClr>
              <a:buSzPts val="2040"/>
              <a:buNone/>
            </a:pPr>
            <a:endParaRPr lang="en-US" sz="1540" dirty="0">
              <a:solidFill>
                <a:srgbClr val="FFF2CC"/>
              </a:solidFill>
              <a:latin typeface="Montserrat"/>
              <a:ea typeface="Montserrat"/>
              <a:cs typeface="Montserrat"/>
              <a:sym typeface="Montserrat"/>
            </a:endParaRPr>
          </a:p>
          <a:p>
            <a:pPr marL="0" lvl="0" indent="0" algn="l" rtl="0">
              <a:lnSpc>
                <a:spcPct val="70000"/>
              </a:lnSpc>
              <a:spcBef>
                <a:spcPts val="0"/>
              </a:spcBef>
              <a:spcAft>
                <a:spcPts val="0"/>
              </a:spcAft>
              <a:buClr>
                <a:srgbClr val="C00000"/>
              </a:buClr>
              <a:buSzPts val="2040"/>
              <a:buNone/>
            </a:pPr>
            <a:endParaRPr lang="en-US" sz="1540" dirty="0">
              <a:solidFill>
                <a:srgbClr val="FFF2CC"/>
              </a:solidFill>
              <a:latin typeface="Montserrat"/>
              <a:ea typeface="Montserrat"/>
              <a:cs typeface="Montserrat"/>
              <a:sym typeface="Montserrat"/>
            </a:endParaRPr>
          </a:p>
          <a:p>
            <a:pPr marL="0" lvl="0" indent="0" algn="l" rtl="0">
              <a:lnSpc>
                <a:spcPct val="70000"/>
              </a:lnSpc>
              <a:spcBef>
                <a:spcPts val="0"/>
              </a:spcBef>
              <a:spcAft>
                <a:spcPts val="0"/>
              </a:spcAft>
              <a:buClr>
                <a:srgbClr val="C00000"/>
              </a:buClr>
              <a:buSzPts val="2040"/>
              <a:buNone/>
            </a:pPr>
            <a:endParaRPr lang="en-US" sz="1540" dirty="0">
              <a:solidFill>
                <a:srgbClr val="FFF2CC"/>
              </a:solidFill>
              <a:latin typeface="Montserrat"/>
              <a:ea typeface="Montserrat"/>
              <a:cs typeface="Montserrat"/>
              <a:sym typeface="Montserrat"/>
            </a:endParaRPr>
          </a:p>
          <a:p>
            <a:pPr marL="0" lvl="0" indent="0" algn="l" rtl="0">
              <a:lnSpc>
                <a:spcPct val="70000"/>
              </a:lnSpc>
              <a:spcBef>
                <a:spcPts val="0"/>
              </a:spcBef>
              <a:spcAft>
                <a:spcPts val="0"/>
              </a:spcAft>
              <a:buClr>
                <a:srgbClr val="C00000"/>
              </a:buClr>
              <a:buSzPts val="2040"/>
              <a:buNone/>
            </a:pPr>
            <a:endParaRPr lang="en-US" sz="1540" dirty="0">
              <a:solidFill>
                <a:srgbClr val="FFF2CC"/>
              </a:solidFill>
              <a:latin typeface="Montserrat"/>
              <a:ea typeface="Montserrat"/>
              <a:cs typeface="Montserrat"/>
              <a:sym typeface="Montserrat"/>
            </a:endParaRPr>
          </a:p>
          <a:p>
            <a:pPr marL="0" lvl="0" indent="0" algn="l" rtl="0">
              <a:lnSpc>
                <a:spcPct val="70000"/>
              </a:lnSpc>
              <a:spcBef>
                <a:spcPts val="0"/>
              </a:spcBef>
              <a:spcAft>
                <a:spcPts val="0"/>
              </a:spcAft>
              <a:buClr>
                <a:srgbClr val="C00000"/>
              </a:buClr>
              <a:buSzPts val="2040"/>
              <a:buNone/>
            </a:pPr>
            <a:endParaRPr lang="en-US" sz="1540" dirty="0">
              <a:solidFill>
                <a:srgbClr val="FFF2CC"/>
              </a:solidFill>
              <a:latin typeface="Montserrat"/>
              <a:ea typeface="Montserrat"/>
              <a:cs typeface="Montserrat"/>
              <a:sym typeface="Montserrat"/>
            </a:endParaRPr>
          </a:p>
          <a:p>
            <a:pPr marL="0" lvl="0" indent="0" algn="l" rtl="0">
              <a:lnSpc>
                <a:spcPct val="70000"/>
              </a:lnSpc>
              <a:spcBef>
                <a:spcPts val="0"/>
              </a:spcBef>
              <a:spcAft>
                <a:spcPts val="0"/>
              </a:spcAft>
              <a:buClr>
                <a:srgbClr val="C00000"/>
              </a:buClr>
              <a:buSzPts val="2040"/>
              <a:buNone/>
            </a:pPr>
            <a:endParaRPr lang="en-US" sz="1540" dirty="0">
              <a:solidFill>
                <a:srgbClr val="FFF2CC"/>
              </a:solidFill>
              <a:latin typeface="Montserrat"/>
              <a:ea typeface="Montserrat"/>
              <a:cs typeface="Montserrat"/>
              <a:sym typeface="Montserrat"/>
            </a:endParaRPr>
          </a:p>
          <a:p>
            <a:pPr marL="0" lvl="0" indent="0" algn="l" rtl="0">
              <a:lnSpc>
                <a:spcPct val="70000"/>
              </a:lnSpc>
              <a:spcBef>
                <a:spcPts val="0"/>
              </a:spcBef>
              <a:spcAft>
                <a:spcPts val="0"/>
              </a:spcAft>
              <a:buClr>
                <a:srgbClr val="C00000"/>
              </a:buClr>
              <a:buSzPts val="2040"/>
              <a:buNone/>
            </a:pPr>
            <a:r>
              <a:rPr lang="en-US" sz="1540" dirty="0" err="1">
                <a:solidFill>
                  <a:srgbClr val="FFF2CC"/>
                </a:solidFill>
                <a:latin typeface="Montserrat"/>
                <a:ea typeface="Montserrat"/>
                <a:cs typeface="Montserrat"/>
                <a:sym typeface="Montserrat"/>
              </a:rPr>
              <a:t>Kahontakwas</a:t>
            </a:r>
            <a:r>
              <a:rPr lang="en-US" sz="1540" dirty="0">
                <a:solidFill>
                  <a:srgbClr val="FFF2CC"/>
                </a:solidFill>
                <a:latin typeface="Montserrat"/>
                <a:ea typeface="Montserrat"/>
                <a:cs typeface="Montserrat"/>
                <a:sym typeface="Montserrat"/>
              </a:rPr>
              <a:t> Diane Longboat</a:t>
            </a:r>
            <a:endParaRPr sz="1540" dirty="0">
              <a:solidFill>
                <a:srgbClr val="FFF2CC"/>
              </a:solidFill>
              <a:latin typeface="Montserrat"/>
              <a:ea typeface="Montserrat"/>
              <a:cs typeface="Montserrat"/>
              <a:sym typeface="Montserrat"/>
            </a:endParaRPr>
          </a:p>
          <a:p>
            <a:pPr marL="0" lvl="0" indent="0" algn="l" rtl="0">
              <a:lnSpc>
                <a:spcPct val="70000"/>
              </a:lnSpc>
              <a:spcBef>
                <a:spcPts val="1000"/>
              </a:spcBef>
              <a:spcAft>
                <a:spcPts val="0"/>
              </a:spcAft>
              <a:buClr>
                <a:srgbClr val="C00000"/>
              </a:buClr>
              <a:buSzPts val="2040"/>
              <a:buNone/>
            </a:pPr>
            <a:endParaRPr sz="1540" dirty="0">
              <a:solidFill>
                <a:srgbClr val="FFF2CC"/>
              </a:solidFill>
              <a:latin typeface="Montserrat"/>
              <a:ea typeface="Montserrat"/>
              <a:cs typeface="Montserrat"/>
              <a:sym typeface="Montserrat"/>
            </a:endParaRPr>
          </a:p>
        </p:txBody>
      </p:sp>
      <p:pic>
        <p:nvPicPr>
          <p:cNvPr id="112" name="Google Shape;112;p17" descr="page1image64204992"/>
          <p:cNvPicPr preferRelativeResize="0"/>
          <p:nvPr/>
        </p:nvPicPr>
        <p:blipFill rotWithShape="1">
          <a:blip r:embed="rId3">
            <a:alphaModFix/>
          </a:blip>
          <a:srcRect/>
          <a:stretch/>
        </p:blipFill>
        <p:spPr>
          <a:xfrm>
            <a:off x="0" y="0"/>
            <a:ext cx="63881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194"/>
        <p:cNvGrpSpPr/>
        <p:nvPr/>
      </p:nvGrpSpPr>
      <p:grpSpPr>
        <a:xfrm>
          <a:off x="0" y="0"/>
          <a:ext cx="0" cy="0"/>
          <a:chOff x="0" y="0"/>
          <a:chExt cx="0" cy="0"/>
        </a:xfrm>
      </p:grpSpPr>
      <p:pic>
        <p:nvPicPr>
          <p:cNvPr id="195" name="Google Shape;195;p26"/>
          <p:cNvPicPr preferRelativeResize="0"/>
          <p:nvPr/>
        </p:nvPicPr>
        <p:blipFill rotWithShape="1">
          <a:blip r:embed="rId3">
            <a:alphaModFix/>
          </a:blip>
          <a:srcRect/>
          <a:stretch/>
        </p:blipFill>
        <p:spPr>
          <a:xfrm>
            <a:off x="0" y="-245525"/>
            <a:ext cx="12192000" cy="7103525"/>
          </a:xfrm>
          <a:prstGeom prst="rect">
            <a:avLst/>
          </a:prstGeom>
          <a:noFill/>
          <a:ln>
            <a:noFill/>
          </a:ln>
        </p:spPr>
      </p:pic>
      <p:sp>
        <p:nvSpPr>
          <p:cNvPr id="196" name="Google Shape;19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201"/>
        <p:cNvGrpSpPr/>
        <p:nvPr/>
      </p:nvGrpSpPr>
      <p:grpSpPr>
        <a:xfrm>
          <a:off x="0" y="0"/>
          <a:ext cx="0" cy="0"/>
          <a:chOff x="0" y="0"/>
          <a:chExt cx="0" cy="0"/>
        </a:xfrm>
      </p:grpSpPr>
      <p:sp>
        <p:nvSpPr>
          <p:cNvPr id="202" name="Google Shape;202;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03" name="Google Shape;203;p27"/>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204" name="Google Shape;204;p27"/>
          <p:cNvSpPr txBox="1"/>
          <p:nvPr/>
        </p:nvSpPr>
        <p:spPr>
          <a:xfrm>
            <a:off x="1932450" y="1825125"/>
            <a:ext cx="8327100" cy="40959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1000"/>
              </a:spcBef>
              <a:spcAft>
                <a:spcPts val="0"/>
              </a:spcAft>
              <a:buNone/>
            </a:pPr>
            <a:endParaRPr sz="100" b="1">
              <a:solidFill>
                <a:srgbClr val="0070C0"/>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600" b="1">
                <a:solidFill>
                  <a:srgbClr val="3C4E6A"/>
                </a:solidFill>
                <a:latin typeface="Montserrat"/>
                <a:ea typeface="Montserrat"/>
                <a:cs typeface="Montserrat"/>
                <a:sym typeface="Montserrat"/>
              </a:rPr>
              <a:t>“Mother Earth is Chief, Human Beings are Her Servants”</a:t>
            </a:r>
            <a:endParaRPr sz="16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sz="16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600" b="1">
                <a:solidFill>
                  <a:srgbClr val="3C4E6A"/>
                </a:solidFill>
                <a:latin typeface="Montserrat"/>
                <a:ea typeface="Montserrat"/>
                <a:cs typeface="Montserrat"/>
                <a:sym typeface="Montserrat"/>
              </a:rPr>
              <a:t>Life Force in All Living Beings in Creation, Interdependent, Related, Equal, Pattern of Life in Each One.</a:t>
            </a:r>
            <a:endParaRPr sz="16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sz="16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Clr>
                <a:schemeClr val="dk1"/>
              </a:buClr>
              <a:buSzPts val="1100"/>
              <a:buFont typeface="Arial"/>
              <a:buNone/>
            </a:pPr>
            <a:r>
              <a:rPr lang="en-US" sz="1600" b="1">
                <a:solidFill>
                  <a:srgbClr val="3C4E6A"/>
                </a:solidFill>
                <a:latin typeface="Montserrat"/>
                <a:ea typeface="Montserrat"/>
                <a:cs typeface="Montserrat"/>
                <a:sym typeface="Montserrat"/>
              </a:rPr>
              <a:t>Laws were given by the Creator to Human Beings to Guide Human Nature and are Sacred, Perfect in Nature, Infallible, Indestructible, Infinite Lifespan.</a:t>
            </a:r>
            <a:endParaRPr sz="16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sz="16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b="1">
                <a:solidFill>
                  <a:srgbClr val="3C4E6A"/>
                </a:solidFill>
                <a:latin typeface="Montserrat"/>
                <a:ea typeface="Montserrat"/>
                <a:cs typeface="Montserrat"/>
                <a:sym typeface="Montserrat"/>
              </a:rPr>
              <a:t>CONTINUANCE OF LIFE ON MOTHER EARTH DEPENDS ON FOLLOWING THESE LAWS:</a:t>
            </a:r>
            <a:endParaRPr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600" b="1">
                <a:solidFill>
                  <a:srgbClr val="3C4E6A"/>
                </a:solidFill>
                <a:latin typeface="Montserrat"/>
                <a:ea typeface="Montserrat"/>
                <a:cs typeface="Montserrat"/>
                <a:sym typeface="Montserrat"/>
              </a:rPr>
              <a:t>Reciprocal relationships with Mother Earth; She sustains us and we give back our love and respect in ceremonies, follow protocols of protecting Her Indigenous Wisdom Traditions-Political Protocols, Boundaries of Land, Giving Thanks, Songs, Dances, Ceremonies to Honour First Law.</a:t>
            </a:r>
            <a:endParaRPr sz="1300" b="1">
              <a:solidFill>
                <a:srgbClr val="3C4E6A"/>
              </a:solidFill>
              <a:latin typeface="Montserrat"/>
              <a:ea typeface="Montserrat"/>
              <a:cs typeface="Montserrat"/>
              <a:sym typeface="Montserrat"/>
            </a:endParaRPr>
          </a:p>
        </p:txBody>
      </p:sp>
      <p:sp>
        <p:nvSpPr>
          <p:cNvPr id="205" name="Google Shape;205;p27"/>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txBox="1"/>
          <p:nvPr/>
        </p:nvSpPr>
        <p:spPr>
          <a:xfrm>
            <a:off x="1701450" y="763475"/>
            <a:ext cx="8789100" cy="9411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FIRST LAWS ARE NATURAL LAWS</a:t>
            </a:r>
            <a:endParaRPr sz="36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216"/>
        <p:cNvGrpSpPr/>
        <p:nvPr/>
      </p:nvGrpSpPr>
      <p:grpSpPr>
        <a:xfrm>
          <a:off x="0" y="0"/>
          <a:ext cx="0" cy="0"/>
          <a:chOff x="0" y="0"/>
          <a:chExt cx="0" cy="0"/>
        </a:xfrm>
      </p:grpSpPr>
      <p:sp>
        <p:nvSpPr>
          <p:cNvPr id="217" name="Google Shape;217;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18" name="Google Shape;218;p29"/>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219" name="Google Shape;219;p29"/>
          <p:cNvSpPr txBox="1"/>
          <p:nvPr/>
        </p:nvSpPr>
        <p:spPr>
          <a:xfrm>
            <a:off x="1932450" y="2040300"/>
            <a:ext cx="8321700" cy="4212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000"/>
              </a:spcBef>
              <a:spcAft>
                <a:spcPts val="0"/>
              </a:spcAft>
              <a:buClr>
                <a:schemeClr val="dk1"/>
              </a:buClr>
              <a:buSzPts val="1100"/>
              <a:buFont typeface="Arial"/>
              <a:buNone/>
            </a:pPr>
            <a:r>
              <a:rPr lang="en-US" sz="1500" b="1">
                <a:solidFill>
                  <a:srgbClr val="3C4E6A"/>
                </a:solidFill>
                <a:latin typeface="Montserrat"/>
                <a:ea typeface="Montserrat"/>
                <a:cs typeface="Montserrat"/>
                <a:sym typeface="Montserrat"/>
              </a:rPr>
              <a:t>Original Knowledge Given by the Spirit Throughout Time</a:t>
            </a: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500" b="1">
                <a:solidFill>
                  <a:srgbClr val="3C4E6A"/>
                </a:solidFill>
                <a:latin typeface="Montserrat"/>
                <a:ea typeface="Montserrat"/>
                <a:cs typeface="Montserrat"/>
                <a:sym typeface="Montserrat"/>
              </a:rPr>
              <a:t>Embedded in the Creation Story, Thanksgiving Address, Four Sacred Ceremonies, Great Law of Peace, Kariwiio (Good Message) Prophecies, Annual Cycle of Ceremonies, language, wampum belts</a:t>
            </a: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500" b="1">
                <a:solidFill>
                  <a:srgbClr val="3C4E6A"/>
                </a:solidFill>
                <a:latin typeface="Montserrat"/>
                <a:ea typeface="Montserrat"/>
                <a:cs typeface="Montserrat"/>
                <a:sym typeface="Montserrat"/>
              </a:rPr>
              <a:t>Includes Knowledge Acquired from the Spirit in Ceremonies, Dreams, 	Messages, as Continuous Prophecy Unfolding Daily</a:t>
            </a: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500" b="1">
                <a:solidFill>
                  <a:srgbClr val="3C4E6A"/>
                </a:solidFill>
                <a:latin typeface="Montserrat"/>
                <a:ea typeface="Montserrat"/>
                <a:cs typeface="Montserrat"/>
                <a:sym typeface="Montserrat"/>
              </a:rPr>
              <a:t>Full Meaning is Found within Indigenous languages, and Sacred Records 	of Wampum Belts, Condolence Cane</a:t>
            </a: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500" b="1">
                <a:solidFill>
                  <a:srgbClr val="3C4E6A"/>
                </a:solidFill>
                <a:latin typeface="Montserrat"/>
                <a:ea typeface="Montserrat"/>
                <a:cs typeface="Montserrat"/>
                <a:sym typeface="Montserrat"/>
              </a:rPr>
              <a:t>Held within Societies Responsible for the Knowledge</a:t>
            </a:r>
            <a:endParaRPr sz="15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None/>
            </a:pPr>
            <a:endParaRPr sz="1500" b="1">
              <a:solidFill>
                <a:srgbClr val="3C4E6A"/>
              </a:solidFill>
              <a:latin typeface="Montserrat"/>
              <a:ea typeface="Montserrat"/>
              <a:cs typeface="Montserrat"/>
              <a:sym typeface="Montserrat"/>
            </a:endParaRPr>
          </a:p>
        </p:txBody>
      </p:sp>
      <p:sp>
        <p:nvSpPr>
          <p:cNvPr id="220" name="Google Shape;220;p29"/>
          <p:cNvSpPr/>
          <p:nvPr/>
        </p:nvSpPr>
        <p:spPr>
          <a:xfrm>
            <a:off x="1059625" y="528650"/>
            <a:ext cx="10072800" cy="11403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txBox="1"/>
          <p:nvPr/>
        </p:nvSpPr>
        <p:spPr>
          <a:xfrm>
            <a:off x="1281775" y="797150"/>
            <a:ext cx="9628500" cy="8718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405">
                <a:solidFill>
                  <a:srgbClr val="FFF2CC"/>
                </a:solidFill>
                <a:latin typeface="Montserrat"/>
                <a:ea typeface="Montserrat"/>
                <a:cs typeface="Montserrat"/>
                <a:sym typeface="Montserrat"/>
              </a:rPr>
              <a:t>FIRST LAW, SACRED LAWS, SOURCE LAWS</a:t>
            </a:r>
            <a:endParaRPr sz="31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226"/>
        <p:cNvGrpSpPr/>
        <p:nvPr/>
      </p:nvGrpSpPr>
      <p:grpSpPr>
        <a:xfrm>
          <a:off x="0" y="0"/>
          <a:ext cx="0" cy="0"/>
          <a:chOff x="0" y="0"/>
          <a:chExt cx="0" cy="0"/>
        </a:xfrm>
      </p:grpSpPr>
      <p:sp>
        <p:nvSpPr>
          <p:cNvPr id="227" name="Google Shape;227;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28" name="Google Shape;228;p30"/>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229" name="Google Shape;229;p30"/>
          <p:cNvSpPr txBox="1"/>
          <p:nvPr/>
        </p:nvSpPr>
        <p:spPr>
          <a:xfrm>
            <a:off x="2529425" y="1794088"/>
            <a:ext cx="7878000" cy="5904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1000"/>
              </a:spcBef>
              <a:spcAft>
                <a:spcPts val="0"/>
              </a:spcAft>
              <a:buNone/>
            </a:pPr>
            <a:endParaRPr sz="100" b="1">
              <a:solidFill>
                <a:srgbClr val="0070C0"/>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600" b="1">
                <a:solidFill>
                  <a:srgbClr val="3C4E6A"/>
                </a:solidFill>
                <a:latin typeface="Montserrat"/>
                <a:ea typeface="Montserrat"/>
                <a:cs typeface="Montserrat"/>
                <a:sym typeface="Montserrat"/>
              </a:rPr>
              <a:t>Human Made Laws replaced First Law  </a:t>
            </a:r>
            <a:endParaRPr sz="1600" b="1">
              <a:solidFill>
                <a:srgbClr val="0070C0"/>
              </a:solidFill>
              <a:latin typeface="Montserrat"/>
              <a:ea typeface="Montserrat"/>
              <a:cs typeface="Montserrat"/>
              <a:sym typeface="Montserrat"/>
            </a:endParaRPr>
          </a:p>
        </p:txBody>
      </p:sp>
      <p:sp>
        <p:nvSpPr>
          <p:cNvPr id="230" name="Google Shape;230;p30"/>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0"/>
          <p:cNvSpPr txBox="1"/>
          <p:nvPr/>
        </p:nvSpPr>
        <p:spPr>
          <a:xfrm>
            <a:off x="1701450" y="763475"/>
            <a:ext cx="8789100" cy="9411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HUMAN MADE LAWS</a:t>
            </a:r>
            <a:endParaRPr sz="36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pic>
        <p:nvPicPr>
          <p:cNvPr id="232" name="Google Shape;232;p30"/>
          <p:cNvPicPr preferRelativeResize="0"/>
          <p:nvPr/>
        </p:nvPicPr>
        <p:blipFill rotWithShape="1">
          <a:blip r:embed="rId3">
            <a:alphaModFix/>
          </a:blip>
          <a:srcRect l="47014" t="46466" r="47015" b="46898"/>
          <a:stretch/>
        </p:blipFill>
        <p:spPr>
          <a:xfrm>
            <a:off x="2095025" y="2005288"/>
            <a:ext cx="277200" cy="304800"/>
          </a:xfrm>
          <a:prstGeom prst="ellipse">
            <a:avLst/>
          </a:prstGeom>
          <a:noFill/>
          <a:ln>
            <a:noFill/>
          </a:ln>
        </p:spPr>
      </p:pic>
      <p:pic>
        <p:nvPicPr>
          <p:cNvPr id="233" name="Google Shape;233;p30"/>
          <p:cNvPicPr preferRelativeResize="0"/>
          <p:nvPr/>
        </p:nvPicPr>
        <p:blipFill rotWithShape="1">
          <a:blip r:embed="rId3">
            <a:alphaModFix/>
          </a:blip>
          <a:srcRect l="47014" t="46466" r="47015" b="46898"/>
          <a:stretch/>
        </p:blipFill>
        <p:spPr>
          <a:xfrm>
            <a:off x="2095025" y="2522563"/>
            <a:ext cx="277200" cy="304800"/>
          </a:xfrm>
          <a:prstGeom prst="ellipse">
            <a:avLst/>
          </a:prstGeom>
          <a:noFill/>
          <a:ln>
            <a:noFill/>
          </a:ln>
        </p:spPr>
      </p:pic>
      <p:pic>
        <p:nvPicPr>
          <p:cNvPr id="234" name="Google Shape;234;p30"/>
          <p:cNvPicPr preferRelativeResize="0"/>
          <p:nvPr/>
        </p:nvPicPr>
        <p:blipFill rotWithShape="1">
          <a:blip r:embed="rId3">
            <a:alphaModFix/>
          </a:blip>
          <a:srcRect l="47014" t="46466" r="47015" b="46898"/>
          <a:stretch/>
        </p:blipFill>
        <p:spPr>
          <a:xfrm>
            <a:off x="2095025" y="3307738"/>
            <a:ext cx="277200" cy="304800"/>
          </a:xfrm>
          <a:prstGeom prst="ellipse">
            <a:avLst/>
          </a:prstGeom>
          <a:noFill/>
          <a:ln>
            <a:noFill/>
          </a:ln>
        </p:spPr>
      </p:pic>
      <p:pic>
        <p:nvPicPr>
          <p:cNvPr id="235" name="Google Shape;235;p30"/>
          <p:cNvPicPr preferRelativeResize="0"/>
          <p:nvPr/>
        </p:nvPicPr>
        <p:blipFill rotWithShape="1">
          <a:blip r:embed="rId3">
            <a:alphaModFix/>
          </a:blip>
          <a:srcRect l="47014" t="46466" r="47015" b="46898"/>
          <a:stretch/>
        </p:blipFill>
        <p:spPr>
          <a:xfrm>
            <a:off x="2095025" y="4355338"/>
            <a:ext cx="277200" cy="304800"/>
          </a:xfrm>
          <a:prstGeom prst="ellipse">
            <a:avLst/>
          </a:prstGeom>
          <a:noFill/>
          <a:ln>
            <a:noFill/>
          </a:ln>
        </p:spPr>
      </p:pic>
      <p:pic>
        <p:nvPicPr>
          <p:cNvPr id="236" name="Google Shape;236;p30"/>
          <p:cNvPicPr preferRelativeResize="0"/>
          <p:nvPr/>
        </p:nvPicPr>
        <p:blipFill rotWithShape="1">
          <a:blip r:embed="rId3">
            <a:alphaModFix/>
          </a:blip>
          <a:srcRect l="47014" t="46466" r="47015" b="46898"/>
          <a:stretch/>
        </p:blipFill>
        <p:spPr>
          <a:xfrm>
            <a:off x="2095025" y="5168213"/>
            <a:ext cx="277200" cy="304800"/>
          </a:xfrm>
          <a:prstGeom prst="ellipse">
            <a:avLst/>
          </a:prstGeom>
          <a:noFill/>
          <a:ln>
            <a:noFill/>
          </a:ln>
        </p:spPr>
      </p:pic>
      <p:pic>
        <p:nvPicPr>
          <p:cNvPr id="237" name="Google Shape;237;p30"/>
          <p:cNvPicPr preferRelativeResize="0"/>
          <p:nvPr/>
        </p:nvPicPr>
        <p:blipFill rotWithShape="1">
          <a:blip r:embed="rId3">
            <a:alphaModFix/>
          </a:blip>
          <a:srcRect l="47014" t="46466" r="47015" b="46898"/>
          <a:stretch/>
        </p:blipFill>
        <p:spPr>
          <a:xfrm>
            <a:off x="2095025" y="5685563"/>
            <a:ext cx="277200" cy="304800"/>
          </a:xfrm>
          <a:prstGeom prst="ellipse">
            <a:avLst/>
          </a:prstGeom>
          <a:noFill/>
          <a:ln>
            <a:noFill/>
          </a:ln>
        </p:spPr>
      </p:pic>
      <p:sp>
        <p:nvSpPr>
          <p:cNvPr id="238" name="Google Shape;238;p30"/>
          <p:cNvSpPr txBox="1"/>
          <p:nvPr/>
        </p:nvSpPr>
        <p:spPr>
          <a:xfrm>
            <a:off x="2529425" y="2310088"/>
            <a:ext cx="7878000" cy="836700"/>
          </a:xfrm>
          <a:prstGeom prst="rect">
            <a:avLst/>
          </a:prstGeom>
          <a:noFill/>
          <a:ln>
            <a:noFill/>
          </a:ln>
        </p:spPr>
        <p:txBody>
          <a:bodyPr spcFirstLastPara="1" wrap="square" lIns="91425" tIns="91425" rIns="91425" bIns="91425" anchor="t" anchorCtr="0">
            <a:noAutofit/>
          </a:bodyPr>
          <a:lstStyle/>
          <a:p>
            <a:pPr marL="45720" lvl="0" indent="0" algn="ctr" rtl="0">
              <a:lnSpc>
                <a:spcPct val="90000"/>
              </a:lnSpc>
              <a:spcBef>
                <a:spcPts val="1000"/>
              </a:spcBef>
              <a:spcAft>
                <a:spcPts val="0"/>
              </a:spcAft>
              <a:buNone/>
            </a:pPr>
            <a:endParaRPr sz="100" b="1">
              <a:solidFill>
                <a:srgbClr val="0070C0"/>
              </a:solidFill>
              <a:latin typeface="Montserrat"/>
              <a:ea typeface="Montserrat"/>
              <a:cs typeface="Montserrat"/>
              <a:sym typeface="Montserrat"/>
            </a:endParaRPr>
          </a:p>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Human Made Laws do not account for the Sacred Relationship 		with the Life Force on the Land </a:t>
            </a:r>
            <a:endParaRPr sz="1600" b="1">
              <a:solidFill>
                <a:srgbClr val="3C4E6A"/>
              </a:solidFill>
              <a:latin typeface="Montserrat"/>
              <a:ea typeface="Montserrat"/>
              <a:cs typeface="Montserrat"/>
              <a:sym typeface="Montserrat"/>
            </a:endParaRPr>
          </a:p>
        </p:txBody>
      </p:sp>
      <p:sp>
        <p:nvSpPr>
          <p:cNvPr id="239" name="Google Shape;239;p30"/>
          <p:cNvSpPr txBox="1"/>
          <p:nvPr/>
        </p:nvSpPr>
        <p:spPr>
          <a:xfrm>
            <a:off x="2529425" y="3241600"/>
            <a:ext cx="7878000" cy="437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Not heeding First Law means you live outside the Natural Law</a:t>
            </a:r>
            <a:endParaRPr sz="1600" b="1">
              <a:solidFill>
                <a:srgbClr val="3C4E6A"/>
              </a:solidFill>
              <a:latin typeface="Montserrat"/>
              <a:ea typeface="Montserrat"/>
              <a:cs typeface="Montserrat"/>
              <a:sym typeface="Montserrat"/>
            </a:endParaRPr>
          </a:p>
          <a:p>
            <a:pPr marL="0" lvl="0" indent="0" algn="l" rtl="0">
              <a:spcBef>
                <a:spcPts val="1000"/>
              </a:spcBef>
              <a:spcAft>
                <a:spcPts val="0"/>
              </a:spcAft>
              <a:buNone/>
            </a:pPr>
            <a:endParaRPr sz="100" b="1">
              <a:solidFill>
                <a:srgbClr val="0070C0"/>
              </a:solidFill>
              <a:latin typeface="Montserrat"/>
              <a:ea typeface="Montserrat"/>
              <a:cs typeface="Montserrat"/>
              <a:sym typeface="Montserrat"/>
            </a:endParaRPr>
          </a:p>
        </p:txBody>
      </p:sp>
      <p:sp>
        <p:nvSpPr>
          <p:cNvPr id="240" name="Google Shape;240;p30"/>
          <p:cNvSpPr txBox="1"/>
          <p:nvPr/>
        </p:nvSpPr>
        <p:spPr>
          <a:xfrm>
            <a:off x="2529425" y="3757275"/>
            <a:ext cx="7878000" cy="437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Ego Planet, Profound Greed</a:t>
            </a:r>
            <a:endParaRPr sz="1600" b="1">
              <a:solidFill>
                <a:srgbClr val="3C4E6A"/>
              </a:solidFill>
              <a:latin typeface="Montserrat"/>
              <a:ea typeface="Montserrat"/>
              <a:cs typeface="Montserrat"/>
              <a:sym typeface="Montserrat"/>
            </a:endParaRPr>
          </a:p>
        </p:txBody>
      </p:sp>
      <p:sp>
        <p:nvSpPr>
          <p:cNvPr id="241" name="Google Shape;241;p30"/>
          <p:cNvSpPr txBox="1"/>
          <p:nvPr/>
        </p:nvSpPr>
        <p:spPr>
          <a:xfrm>
            <a:off x="2529425" y="4289188"/>
            <a:ext cx="7878000" cy="437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Pandemics, Climate Crisis, Wars, Famine, Political Upheaval, Economic Collapse, Extinction, Exploitation, based on Greed of Human Nature</a:t>
            </a:r>
            <a:endParaRPr sz="1600" b="1">
              <a:solidFill>
                <a:srgbClr val="3C4E6A"/>
              </a:solidFill>
              <a:latin typeface="Montserrat"/>
              <a:ea typeface="Montserrat"/>
              <a:cs typeface="Montserrat"/>
              <a:sym typeface="Montserrat"/>
            </a:endParaRPr>
          </a:p>
        </p:txBody>
      </p:sp>
      <p:sp>
        <p:nvSpPr>
          <p:cNvPr id="242" name="Google Shape;242;p30"/>
          <p:cNvSpPr txBox="1"/>
          <p:nvPr/>
        </p:nvSpPr>
        <p:spPr>
          <a:xfrm>
            <a:off x="2529425" y="5131638"/>
            <a:ext cx="7878000" cy="437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First Law of Indigenous Knowledge systems inspires a  “Remembering” </a:t>
            </a:r>
            <a:endParaRPr sz="1600" b="1">
              <a:solidFill>
                <a:srgbClr val="3C4E6A"/>
              </a:solidFill>
              <a:latin typeface="Montserrat"/>
              <a:ea typeface="Montserrat"/>
              <a:cs typeface="Montserrat"/>
              <a:sym typeface="Montserrat"/>
            </a:endParaRPr>
          </a:p>
        </p:txBody>
      </p:sp>
      <p:sp>
        <p:nvSpPr>
          <p:cNvPr id="243" name="Google Shape;243;p30"/>
          <p:cNvSpPr txBox="1"/>
          <p:nvPr/>
        </p:nvSpPr>
        <p:spPr>
          <a:xfrm>
            <a:off x="2529425" y="5649000"/>
            <a:ext cx="7878000" cy="437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Journey that All Peoples of the Earth have Received this Law</a:t>
            </a:r>
            <a:endParaRPr sz="1600" b="1">
              <a:solidFill>
                <a:srgbClr val="3C4E6A"/>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248"/>
        <p:cNvGrpSpPr/>
        <p:nvPr/>
      </p:nvGrpSpPr>
      <p:grpSpPr>
        <a:xfrm>
          <a:off x="0" y="0"/>
          <a:ext cx="0" cy="0"/>
          <a:chOff x="0" y="0"/>
          <a:chExt cx="0" cy="0"/>
        </a:xfrm>
      </p:grpSpPr>
      <p:sp>
        <p:nvSpPr>
          <p:cNvPr id="249" name="Google Shape;249;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50" name="Google Shape;250;p31"/>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251" name="Google Shape;251;p31"/>
          <p:cNvSpPr txBox="1"/>
          <p:nvPr/>
        </p:nvSpPr>
        <p:spPr>
          <a:xfrm>
            <a:off x="2511150" y="2132525"/>
            <a:ext cx="7979400" cy="1086300"/>
          </a:xfrm>
          <a:prstGeom prst="rect">
            <a:avLst/>
          </a:prstGeom>
          <a:noFill/>
          <a:ln>
            <a:noFill/>
          </a:ln>
        </p:spPr>
        <p:txBody>
          <a:bodyPr spcFirstLastPara="1" wrap="square" lIns="91425" tIns="91425" rIns="91425" bIns="91425" anchor="t" anchorCtr="0">
            <a:spAutoFit/>
          </a:bodyPr>
          <a:lstStyle/>
          <a:p>
            <a:pPr marL="45720" lvl="0" indent="0" algn="ctr" rtl="0">
              <a:lnSpc>
                <a:spcPct val="100000"/>
              </a:lnSpc>
              <a:spcBef>
                <a:spcPts val="1000"/>
              </a:spcBef>
              <a:spcAft>
                <a:spcPts val="0"/>
              </a:spcAft>
              <a:buNone/>
            </a:pPr>
            <a:endParaRPr sz="100" b="1">
              <a:solidFill>
                <a:srgbClr val="0070C0"/>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600" b="1">
                <a:solidFill>
                  <a:srgbClr val="3C4E6A"/>
                </a:solidFill>
                <a:latin typeface="Montserrat"/>
                <a:ea typeface="Montserrat"/>
                <a:cs typeface="Montserrat"/>
                <a:sym typeface="Montserrat"/>
              </a:rPr>
              <a:t>Destruction of Indigenous Lands, Extraction of Resources, Genocide of Indigenous Peoples, by Multi-National Corporations and Supported by  	a World Wide Market Economy</a:t>
            </a:r>
            <a:endParaRPr sz="1600" b="1">
              <a:solidFill>
                <a:srgbClr val="0070C0"/>
              </a:solidFill>
              <a:latin typeface="Montserrat"/>
              <a:ea typeface="Montserrat"/>
              <a:cs typeface="Montserrat"/>
              <a:sym typeface="Montserrat"/>
            </a:endParaRPr>
          </a:p>
        </p:txBody>
      </p:sp>
      <p:sp>
        <p:nvSpPr>
          <p:cNvPr id="252" name="Google Shape;252;p31"/>
          <p:cNvSpPr/>
          <p:nvPr/>
        </p:nvSpPr>
        <p:spPr>
          <a:xfrm>
            <a:off x="1059625" y="528650"/>
            <a:ext cx="10072800" cy="14196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txBox="1"/>
          <p:nvPr/>
        </p:nvSpPr>
        <p:spPr>
          <a:xfrm>
            <a:off x="1701450" y="667250"/>
            <a:ext cx="8789100" cy="13530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605">
                <a:solidFill>
                  <a:srgbClr val="FFF2CC"/>
                </a:solidFill>
                <a:latin typeface="Montserrat"/>
                <a:ea typeface="Montserrat"/>
                <a:cs typeface="Montserrat"/>
                <a:sym typeface="Montserrat"/>
              </a:rPr>
              <a:t>COLONIALISM AT THE HEART OF GLOBAL CRISIS</a:t>
            </a:r>
            <a:endParaRPr sz="3305">
              <a:solidFill>
                <a:srgbClr val="FFF2CC"/>
              </a:solidFill>
              <a:latin typeface="Montserrat"/>
              <a:ea typeface="Montserrat"/>
              <a:cs typeface="Montserrat"/>
              <a:sym typeface="Montserrat"/>
            </a:endParaRPr>
          </a:p>
          <a:p>
            <a:pPr marL="0" lvl="0" indent="0" algn="l" rtl="0">
              <a:spcBef>
                <a:spcPts val="0"/>
              </a:spcBef>
              <a:spcAft>
                <a:spcPts val="0"/>
              </a:spcAft>
              <a:buNone/>
            </a:pPr>
            <a:endParaRPr sz="1100">
              <a:latin typeface="Calibri"/>
              <a:ea typeface="Calibri"/>
              <a:cs typeface="Calibri"/>
              <a:sym typeface="Calibri"/>
            </a:endParaRPr>
          </a:p>
        </p:txBody>
      </p:sp>
      <p:pic>
        <p:nvPicPr>
          <p:cNvPr id="254" name="Google Shape;254;p31"/>
          <p:cNvPicPr preferRelativeResize="0"/>
          <p:nvPr/>
        </p:nvPicPr>
        <p:blipFill rotWithShape="1">
          <a:blip r:embed="rId3">
            <a:alphaModFix/>
          </a:blip>
          <a:srcRect l="47014" t="46466" r="47015" b="46898"/>
          <a:stretch/>
        </p:blipFill>
        <p:spPr>
          <a:xfrm>
            <a:off x="2095025" y="2345238"/>
            <a:ext cx="277200" cy="304800"/>
          </a:xfrm>
          <a:prstGeom prst="ellipse">
            <a:avLst/>
          </a:prstGeom>
          <a:noFill/>
          <a:ln>
            <a:noFill/>
          </a:ln>
        </p:spPr>
      </p:pic>
      <p:pic>
        <p:nvPicPr>
          <p:cNvPr id="255" name="Google Shape;255;p31"/>
          <p:cNvPicPr preferRelativeResize="0"/>
          <p:nvPr/>
        </p:nvPicPr>
        <p:blipFill rotWithShape="1">
          <a:blip r:embed="rId3">
            <a:alphaModFix/>
          </a:blip>
          <a:srcRect l="47014" t="46466" r="47015" b="46898"/>
          <a:stretch/>
        </p:blipFill>
        <p:spPr>
          <a:xfrm>
            <a:off x="2095025" y="3357663"/>
            <a:ext cx="277200" cy="304800"/>
          </a:xfrm>
          <a:prstGeom prst="ellipse">
            <a:avLst/>
          </a:prstGeom>
          <a:noFill/>
          <a:ln>
            <a:noFill/>
          </a:ln>
        </p:spPr>
      </p:pic>
      <p:pic>
        <p:nvPicPr>
          <p:cNvPr id="256" name="Google Shape;256;p31"/>
          <p:cNvPicPr preferRelativeResize="0"/>
          <p:nvPr/>
        </p:nvPicPr>
        <p:blipFill rotWithShape="1">
          <a:blip r:embed="rId3">
            <a:alphaModFix/>
          </a:blip>
          <a:srcRect l="47014" t="46466" r="47015" b="46898"/>
          <a:stretch/>
        </p:blipFill>
        <p:spPr>
          <a:xfrm>
            <a:off x="2095025" y="4090538"/>
            <a:ext cx="277200" cy="304800"/>
          </a:xfrm>
          <a:prstGeom prst="ellipse">
            <a:avLst/>
          </a:prstGeom>
          <a:noFill/>
          <a:ln>
            <a:noFill/>
          </a:ln>
        </p:spPr>
      </p:pic>
      <p:pic>
        <p:nvPicPr>
          <p:cNvPr id="257" name="Google Shape;257;p31"/>
          <p:cNvPicPr preferRelativeResize="0"/>
          <p:nvPr/>
        </p:nvPicPr>
        <p:blipFill rotWithShape="1">
          <a:blip r:embed="rId3">
            <a:alphaModFix/>
          </a:blip>
          <a:srcRect l="47014" t="46466" r="47015" b="46898"/>
          <a:stretch/>
        </p:blipFill>
        <p:spPr>
          <a:xfrm>
            <a:off x="2095025" y="4823413"/>
            <a:ext cx="277200" cy="304800"/>
          </a:xfrm>
          <a:prstGeom prst="ellipse">
            <a:avLst/>
          </a:prstGeom>
          <a:noFill/>
          <a:ln>
            <a:noFill/>
          </a:ln>
        </p:spPr>
      </p:pic>
      <p:sp>
        <p:nvSpPr>
          <p:cNvPr id="258" name="Google Shape;258;p31"/>
          <p:cNvSpPr txBox="1"/>
          <p:nvPr/>
        </p:nvSpPr>
        <p:spPr>
          <a:xfrm>
            <a:off x="2511150" y="3256800"/>
            <a:ext cx="7979400" cy="677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600" b="1" dirty="0">
                <a:solidFill>
                  <a:srgbClr val="3C4E6A"/>
                </a:solidFill>
                <a:latin typeface="Montserrat"/>
                <a:ea typeface="Montserrat"/>
                <a:cs typeface="Montserrat"/>
                <a:sym typeface="Montserrat"/>
              </a:rPr>
              <a:t>Trans-National Corporations Control Production, Distribution, 			and Consumption, Accountable to No Government </a:t>
            </a:r>
            <a:endParaRPr sz="1600" b="1" dirty="0">
              <a:solidFill>
                <a:srgbClr val="0070C0"/>
              </a:solidFill>
              <a:latin typeface="Montserrat"/>
              <a:ea typeface="Montserrat"/>
              <a:cs typeface="Montserrat"/>
              <a:sym typeface="Montserrat"/>
            </a:endParaRPr>
          </a:p>
        </p:txBody>
      </p:sp>
      <p:sp>
        <p:nvSpPr>
          <p:cNvPr id="259" name="Google Shape;259;p31"/>
          <p:cNvSpPr txBox="1"/>
          <p:nvPr/>
        </p:nvSpPr>
        <p:spPr>
          <a:xfrm>
            <a:off x="2511150" y="4008775"/>
            <a:ext cx="7979400" cy="6771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Control the Economic Life of the People by Creating Dependency 	   	on Energy and Food Production</a:t>
            </a:r>
            <a:endParaRPr sz="1600" b="1">
              <a:solidFill>
                <a:srgbClr val="3C4E6A"/>
              </a:solidFill>
              <a:latin typeface="Montserrat"/>
              <a:ea typeface="Montserrat"/>
              <a:cs typeface="Montserrat"/>
              <a:sym typeface="Montserrat"/>
            </a:endParaRPr>
          </a:p>
        </p:txBody>
      </p:sp>
      <p:sp>
        <p:nvSpPr>
          <p:cNvPr id="260" name="Google Shape;260;p31"/>
          <p:cNvSpPr txBox="1"/>
          <p:nvPr/>
        </p:nvSpPr>
        <p:spPr>
          <a:xfrm>
            <a:off x="2511150" y="4760738"/>
            <a:ext cx="7979400" cy="4311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1600" b="1" dirty="0">
                <a:solidFill>
                  <a:srgbClr val="3C4E6A"/>
                </a:solidFill>
                <a:latin typeface="Montserrat"/>
                <a:ea typeface="Montserrat"/>
                <a:cs typeface="Montserrat"/>
                <a:sym typeface="Montserrat"/>
              </a:rPr>
              <a:t>Political Interests are Tied to the Economic Interests of the Corporations</a:t>
            </a:r>
            <a:endParaRPr sz="1600" b="1" dirty="0">
              <a:solidFill>
                <a:srgbClr val="3C4E6A"/>
              </a:solidFill>
              <a:latin typeface="Montserrat"/>
              <a:ea typeface="Montserrat"/>
              <a:cs typeface="Montserrat"/>
              <a:sym typeface="Montserrat"/>
            </a:endParaRPr>
          </a:p>
        </p:txBody>
      </p:sp>
      <p:sp>
        <p:nvSpPr>
          <p:cNvPr id="261" name="Google Shape;261;p31"/>
          <p:cNvSpPr txBox="1"/>
          <p:nvPr/>
        </p:nvSpPr>
        <p:spPr>
          <a:xfrm>
            <a:off x="2511150" y="5352813"/>
            <a:ext cx="7979400" cy="6771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1600" b="1">
                <a:solidFill>
                  <a:srgbClr val="3C4E6A"/>
                </a:solidFill>
                <a:latin typeface="Montserrat"/>
                <a:ea typeface="Montserrat"/>
                <a:cs typeface="Montserrat"/>
                <a:sym typeface="Montserrat"/>
              </a:rPr>
              <a:t>War becomes the Economic Engine to Corporations for the Billions	   	to be Made From War</a:t>
            </a:r>
            <a:endParaRPr sz="1600" b="1">
              <a:solidFill>
                <a:srgbClr val="3C4E6A"/>
              </a:solidFill>
              <a:latin typeface="Montserrat"/>
              <a:ea typeface="Montserrat"/>
              <a:cs typeface="Montserrat"/>
              <a:sym typeface="Montserrat"/>
            </a:endParaRPr>
          </a:p>
        </p:txBody>
      </p:sp>
      <p:pic>
        <p:nvPicPr>
          <p:cNvPr id="262" name="Google Shape;262;p31"/>
          <p:cNvPicPr preferRelativeResize="0"/>
          <p:nvPr/>
        </p:nvPicPr>
        <p:blipFill rotWithShape="1">
          <a:blip r:embed="rId3">
            <a:alphaModFix/>
          </a:blip>
          <a:srcRect l="47014" t="46466" r="47015" b="46898"/>
          <a:stretch/>
        </p:blipFill>
        <p:spPr>
          <a:xfrm>
            <a:off x="2095025" y="5352813"/>
            <a:ext cx="277200" cy="3048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267"/>
        <p:cNvGrpSpPr/>
        <p:nvPr/>
      </p:nvGrpSpPr>
      <p:grpSpPr>
        <a:xfrm>
          <a:off x="0" y="0"/>
          <a:ext cx="0" cy="0"/>
          <a:chOff x="0" y="0"/>
          <a:chExt cx="0" cy="0"/>
        </a:xfrm>
      </p:grpSpPr>
      <p:sp>
        <p:nvSpPr>
          <p:cNvPr id="268" name="Google Shape;268;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69" name="Google Shape;269;p32"/>
          <p:cNvSpPr txBox="1">
            <a:spLocks noGrp="1"/>
          </p:cNvSpPr>
          <p:nvPr>
            <p:ph type="body" idx="1"/>
          </p:nvPr>
        </p:nvSpPr>
        <p:spPr>
          <a:xfrm>
            <a:off x="539700" y="528650"/>
            <a:ext cx="110964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270" name="Google Shape;270;p32"/>
          <p:cNvSpPr txBox="1"/>
          <p:nvPr/>
        </p:nvSpPr>
        <p:spPr>
          <a:xfrm>
            <a:off x="2191825" y="2911700"/>
            <a:ext cx="7808400" cy="3579900"/>
          </a:xfrm>
          <a:prstGeom prst="rect">
            <a:avLst/>
          </a:prstGeom>
          <a:noFill/>
          <a:ln>
            <a:noFill/>
          </a:ln>
        </p:spPr>
        <p:txBody>
          <a:bodyPr spcFirstLastPara="1" wrap="square" lIns="91425" tIns="91425" rIns="91425" bIns="91425" anchor="t" anchorCtr="0">
            <a:spAutoFit/>
          </a:bodyPr>
          <a:lstStyle/>
          <a:p>
            <a:pPr marL="45720" lvl="0" indent="0" algn="ctr" rtl="0">
              <a:lnSpc>
                <a:spcPct val="100000"/>
              </a:lnSpc>
              <a:spcBef>
                <a:spcPts val="1000"/>
              </a:spcBef>
              <a:spcAft>
                <a:spcPts val="0"/>
              </a:spcAft>
              <a:buNone/>
            </a:pPr>
            <a:endParaRPr sz="100" b="1">
              <a:solidFill>
                <a:srgbClr val="0070C0"/>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600" b="1">
                <a:solidFill>
                  <a:srgbClr val="3C4E6A"/>
                </a:solidFill>
                <a:latin typeface="Montserrat"/>
                <a:ea typeface="Montserrat"/>
                <a:cs typeface="Montserrat"/>
                <a:sym typeface="Montserrat"/>
              </a:rPr>
              <a:t>A Global Shift in Human Consciousness for the Healing of Mother Earth and the Spiritual Evolution of Humanity</a:t>
            </a:r>
            <a:endParaRPr sz="1600" b="1">
              <a:solidFill>
                <a:srgbClr val="3C4E6A"/>
              </a:solidFill>
              <a:latin typeface="Montserrat"/>
              <a:ea typeface="Montserrat"/>
              <a:cs typeface="Montserrat"/>
              <a:sym typeface="Montserrat"/>
            </a:endParaRPr>
          </a:p>
          <a:p>
            <a:pPr marL="0" lvl="0" indent="0" algn="l" rtl="0">
              <a:lnSpc>
                <a:spcPct val="100000"/>
              </a:lnSpc>
              <a:spcBef>
                <a:spcPts val="1000"/>
              </a:spcBef>
              <a:spcAft>
                <a:spcPts val="0"/>
              </a:spcAft>
              <a:buClr>
                <a:schemeClr val="dk1"/>
              </a:buClr>
              <a:buSzPts val="1100"/>
              <a:buFont typeface="Arial"/>
              <a:buNone/>
            </a:pP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600" b="1">
                <a:solidFill>
                  <a:srgbClr val="3C4E6A"/>
                </a:solidFill>
                <a:latin typeface="Montserrat"/>
                <a:ea typeface="Montserrat"/>
                <a:cs typeface="Montserrat"/>
                <a:sym typeface="Montserrat"/>
              </a:rPr>
              <a:t>“Our Survival Depends on a Change in Human Values”</a:t>
            </a: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600">
                <a:solidFill>
                  <a:srgbClr val="3C4E6A"/>
                </a:solidFill>
                <a:latin typeface="Montserrat"/>
                <a:ea typeface="Montserrat"/>
                <a:cs typeface="Montserrat"/>
                <a:sym typeface="Montserrat"/>
              </a:rPr>
              <a:t>	~Oren Lyons, Faith Keeper, Onondaga Nation</a:t>
            </a:r>
            <a:endParaRPr sz="1600">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br>
              <a:rPr lang="en-US" sz="1600" b="1">
                <a:solidFill>
                  <a:srgbClr val="3C4E6A"/>
                </a:solidFill>
                <a:latin typeface="Montserrat"/>
                <a:ea typeface="Montserrat"/>
                <a:cs typeface="Montserrat"/>
                <a:sym typeface="Montserrat"/>
              </a:rPr>
            </a:br>
            <a:r>
              <a:rPr lang="en-US" sz="1600" b="1">
                <a:solidFill>
                  <a:srgbClr val="3C4E6A"/>
                </a:solidFill>
                <a:latin typeface="Montserrat"/>
                <a:ea typeface="Montserrat"/>
                <a:cs typeface="Montserrat"/>
                <a:sym typeface="Montserrat"/>
              </a:rPr>
              <a:t>Placing the Values of First Law in a Pragmatic Form that Will Inform    A Change in How Society Functions </a:t>
            </a: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None/>
            </a:pPr>
            <a:endParaRPr sz="1600" b="1">
              <a:solidFill>
                <a:srgbClr val="3C4E6A"/>
              </a:solidFill>
              <a:latin typeface="Montserrat"/>
              <a:ea typeface="Montserrat"/>
              <a:cs typeface="Montserrat"/>
              <a:sym typeface="Montserrat"/>
            </a:endParaRPr>
          </a:p>
        </p:txBody>
      </p:sp>
      <p:sp>
        <p:nvSpPr>
          <p:cNvPr id="271" name="Google Shape;271;p32"/>
          <p:cNvSpPr/>
          <p:nvPr/>
        </p:nvSpPr>
        <p:spPr>
          <a:xfrm>
            <a:off x="539825" y="893750"/>
            <a:ext cx="11096400" cy="15921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txBox="1"/>
          <p:nvPr/>
        </p:nvSpPr>
        <p:spPr>
          <a:xfrm>
            <a:off x="1701450" y="1212400"/>
            <a:ext cx="8789100" cy="12735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6305">
                <a:solidFill>
                  <a:srgbClr val="FFF2CC"/>
                </a:solidFill>
                <a:latin typeface="Montserrat"/>
                <a:ea typeface="Montserrat"/>
                <a:cs typeface="Montserrat"/>
                <a:sym typeface="Montserrat"/>
              </a:rPr>
              <a:t>OUR CHALLENGE</a:t>
            </a:r>
            <a:endParaRPr sz="60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pic>
        <p:nvPicPr>
          <p:cNvPr id="273" name="Google Shape;273;p32"/>
          <p:cNvPicPr preferRelativeResize="0"/>
          <p:nvPr/>
        </p:nvPicPr>
        <p:blipFill rotWithShape="1">
          <a:blip r:embed="rId3">
            <a:alphaModFix/>
          </a:blip>
          <a:srcRect b="87715"/>
          <a:stretch/>
        </p:blipFill>
        <p:spPr>
          <a:xfrm>
            <a:off x="6088025" y="528650"/>
            <a:ext cx="5548200" cy="365100"/>
          </a:xfrm>
          <a:prstGeom prst="rect">
            <a:avLst/>
          </a:prstGeom>
          <a:noFill/>
          <a:ln>
            <a:noFill/>
          </a:ln>
        </p:spPr>
      </p:pic>
      <p:pic>
        <p:nvPicPr>
          <p:cNvPr id="274" name="Google Shape;274;p32"/>
          <p:cNvPicPr preferRelativeResize="0"/>
          <p:nvPr/>
        </p:nvPicPr>
        <p:blipFill rotWithShape="1">
          <a:blip r:embed="rId3">
            <a:alphaModFix/>
          </a:blip>
          <a:srcRect t="87715"/>
          <a:stretch/>
        </p:blipFill>
        <p:spPr>
          <a:xfrm rot="10800000" flipH="1">
            <a:off x="539825" y="528651"/>
            <a:ext cx="5548200" cy="3650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279"/>
        <p:cNvGrpSpPr/>
        <p:nvPr/>
      </p:nvGrpSpPr>
      <p:grpSpPr>
        <a:xfrm>
          <a:off x="0" y="0"/>
          <a:ext cx="0" cy="0"/>
          <a:chOff x="0" y="0"/>
          <a:chExt cx="0" cy="0"/>
        </a:xfrm>
      </p:grpSpPr>
      <p:sp>
        <p:nvSpPr>
          <p:cNvPr id="280" name="Google Shape;280;p33"/>
          <p:cNvSpPr/>
          <p:nvPr/>
        </p:nvSpPr>
        <p:spPr>
          <a:xfrm>
            <a:off x="542300" y="2026375"/>
            <a:ext cx="5562000" cy="2164500"/>
          </a:xfrm>
          <a:prstGeom prst="rect">
            <a:avLst/>
          </a:prstGeom>
          <a:solidFill>
            <a:srgbClr val="697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542300" y="4190990"/>
            <a:ext cx="5562000" cy="2164500"/>
          </a:xfrm>
          <a:prstGeom prst="rect">
            <a:avLst/>
          </a:prstGeom>
          <a:solidFill>
            <a:srgbClr val="849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a:off x="6099650" y="2026375"/>
            <a:ext cx="5547000" cy="2164500"/>
          </a:xfrm>
          <a:prstGeom prst="rect">
            <a:avLst/>
          </a:prstGeom>
          <a:solidFill>
            <a:srgbClr val="849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3"/>
          <p:cNvSpPr/>
          <p:nvPr/>
        </p:nvSpPr>
        <p:spPr>
          <a:xfrm>
            <a:off x="6099650" y="4190990"/>
            <a:ext cx="5547000" cy="2164500"/>
          </a:xfrm>
          <a:prstGeom prst="rect">
            <a:avLst/>
          </a:prstGeom>
          <a:solidFill>
            <a:srgbClr val="697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33"/>
          <p:cNvPicPr preferRelativeResize="0"/>
          <p:nvPr/>
        </p:nvPicPr>
        <p:blipFill rotWithShape="1">
          <a:blip r:embed="rId3">
            <a:alphaModFix/>
          </a:blip>
          <a:srcRect b="87715"/>
          <a:stretch/>
        </p:blipFill>
        <p:spPr>
          <a:xfrm>
            <a:off x="6088025" y="528650"/>
            <a:ext cx="5548200" cy="365100"/>
          </a:xfrm>
          <a:prstGeom prst="rect">
            <a:avLst/>
          </a:prstGeom>
          <a:noFill/>
          <a:ln>
            <a:noFill/>
          </a:ln>
        </p:spPr>
      </p:pic>
      <p:pic>
        <p:nvPicPr>
          <p:cNvPr id="285" name="Google Shape;285;p33"/>
          <p:cNvPicPr preferRelativeResize="0"/>
          <p:nvPr/>
        </p:nvPicPr>
        <p:blipFill rotWithShape="1">
          <a:blip r:embed="rId3">
            <a:alphaModFix/>
          </a:blip>
          <a:srcRect t="87715"/>
          <a:stretch/>
        </p:blipFill>
        <p:spPr>
          <a:xfrm rot="10800000" flipH="1">
            <a:off x="539825" y="528651"/>
            <a:ext cx="5548200" cy="365096"/>
          </a:xfrm>
          <a:prstGeom prst="rect">
            <a:avLst/>
          </a:prstGeom>
          <a:noFill/>
          <a:ln>
            <a:noFill/>
          </a:ln>
        </p:spPr>
      </p:pic>
      <p:sp>
        <p:nvSpPr>
          <p:cNvPr id="286" name="Google Shape;286;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87" name="Google Shape;287;p33"/>
          <p:cNvSpPr txBox="1"/>
          <p:nvPr/>
        </p:nvSpPr>
        <p:spPr>
          <a:xfrm>
            <a:off x="923375" y="2669513"/>
            <a:ext cx="4781100" cy="8055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000"/>
              </a:spcBef>
              <a:spcAft>
                <a:spcPts val="0"/>
              </a:spcAft>
              <a:buNone/>
            </a:pPr>
            <a:r>
              <a:rPr lang="en-US" sz="1600" b="1">
                <a:solidFill>
                  <a:srgbClr val="3C4E6A"/>
                </a:solidFill>
                <a:latin typeface="Montserrat"/>
                <a:ea typeface="Montserrat"/>
                <a:cs typeface="Montserrat"/>
                <a:sym typeface="Montserrat"/>
              </a:rPr>
              <a:t>|  KA  |</a:t>
            </a: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600">
                <a:solidFill>
                  <a:srgbClr val="FCE5CD"/>
                </a:solidFill>
                <a:latin typeface="Montserrat"/>
                <a:ea typeface="Montserrat"/>
                <a:cs typeface="Montserrat"/>
                <a:sym typeface="Montserrat"/>
              </a:rPr>
              <a:t>All Things are Created in This Manner</a:t>
            </a:r>
            <a:endParaRPr sz="1600" b="1">
              <a:solidFill>
                <a:srgbClr val="FCE5CD"/>
              </a:solidFill>
              <a:latin typeface="Montserrat"/>
              <a:ea typeface="Montserrat"/>
              <a:cs typeface="Montserrat"/>
              <a:sym typeface="Montserrat"/>
            </a:endParaRPr>
          </a:p>
        </p:txBody>
      </p:sp>
      <p:sp>
        <p:nvSpPr>
          <p:cNvPr id="288" name="Google Shape;288;p33"/>
          <p:cNvSpPr/>
          <p:nvPr/>
        </p:nvSpPr>
        <p:spPr>
          <a:xfrm>
            <a:off x="539700" y="893750"/>
            <a:ext cx="110964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txBox="1"/>
          <p:nvPr/>
        </p:nvSpPr>
        <p:spPr>
          <a:xfrm>
            <a:off x="1701450" y="1128575"/>
            <a:ext cx="8789100" cy="7257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KANIKONHRI : YOHTSHERA</a:t>
            </a:r>
            <a:endParaRPr>
              <a:latin typeface="Calibri"/>
              <a:ea typeface="Calibri"/>
              <a:cs typeface="Calibri"/>
              <a:sym typeface="Calibri"/>
            </a:endParaRPr>
          </a:p>
        </p:txBody>
      </p:sp>
      <p:sp>
        <p:nvSpPr>
          <p:cNvPr id="290" name="Google Shape;290;p33"/>
          <p:cNvSpPr txBox="1"/>
          <p:nvPr/>
        </p:nvSpPr>
        <p:spPr>
          <a:xfrm>
            <a:off x="6830825" y="2478725"/>
            <a:ext cx="4062600" cy="1298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000"/>
              </a:spcBef>
              <a:spcAft>
                <a:spcPts val="0"/>
              </a:spcAft>
              <a:buNone/>
            </a:pPr>
            <a:r>
              <a:rPr lang="en-US" sz="1600" b="1">
                <a:solidFill>
                  <a:srgbClr val="3C4E6A"/>
                </a:solidFill>
                <a:latin typeface="Montserrat"/>
                <a:ea typeface="Montserrat"/>
                <a:cs typeface="Montserrat"/>
                <a:sym typeface="Montserrat"/>
              </a:rPr>
              <a:t>|  I : YO  |</a:t>
            </a: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600">
                <a:solidFill>
                  <a:srgbClr val="FCE5CD"/>
                </a:solidFill>
                <a:latin typeface="Montserrat"/>
                <a:ea typeface="Montserrat"/>
                <a:cs typeface="Montserrat"/>
                <a:sym typeface="Montserrat"/>
              </a:rPr>
              <a:t>Good Traits We Value, Good Mind, Empathy, Kindness, Generosity, Caring, Respect, Love</a:t>
            </a:r>
            <a:endParaRPr sz="1600" b="1">
              <a:solidFill>
                <a:srgbClr val="FCE5CD"/>
              </a:solidFill>
              <a:latin typeface="Montserrat"/>
              <a:ea typeface="Montserrat"/>
              <a:cs typeface="Montserrat"/>
              <a:sym typeface="Montserrat"/>
            </a:endParaRPr>
          </a:p>
        </p:txBody>
      </p:sp>
      <p:sp>
        <p:nvSpPr>
          <p:cNvPr id="291" name="Google Shape;291;p33"/>
          <p:cNvSpPr txBox="1"/>
          <p:nvPr/>
        </p:nvSpPr>
        <p:spPr>
          <a:xfrm>
            <a:off x="923375" y="4521638"/>
            <a:ext cx="4781100" cy="1544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000"/>
              </a:spcBef>
              <a:spcAft>
                <a:spcPts val="0"/>
              </a:spcAft>
              <a:buNone/>
            </a:pPr>
            <a:r>
              <a:rPr lang="en-US" sz="1600" b="1">
                <a:solidFill>
                  <a:srgbClr val="3C4E6A"/>
                </a:solidFill>
                <a:latin typeface="Montserrat"/>
                <a:ea typeface="Montserrat"/>
                <a:cs typeface="Montserrat"/>
                <a:sym typeface="Montserrat"/>
              </a:rPr>
              <a:t>|  NIKONHR  |</a:t>
            </a: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600">
                <a:solidFill>
                  <a:srgbClr val="FCE5CD"/>
                </a:solidFill>
                <a:latin typeface="Montserrat"/>
                <a:ea typeface="Montserrat"/>
                <a:cs typeface="Montserrat"/>
                <a:sym typeface="Montserrat"/>
              </a:rPr>
              <a:t>Life Force of Creation, Spiritual Intelligence that We Share with all Beings in Creation-Water, Winds, Plant Life, Animal Life, Water Beings, Flying Beings</a:t>
            </a:r>
            <a:endParaRPr sz="1600" b="1">
              <a:solidFill>
                <a:srgbClr val="FCE5CD"/>
              </a:solidFill>
              <a:latin typeface="Montserrat"/>
              <a:ea typeface="Montserrat"/>
              <a:cs typeface="Montserrat"/>
              <a:sym typeface="Montserrat"/>
            </a:endParaRPr>
          </a:p>
        </p:txBody>
      </p:sp>
      <p:sp>
        <p:nvSpPr>
          <p:cNvPr id="292" name="Google Shape;292;p33"/>
          <p:cNvSpPr txBox="1"/>
          <p:nvPr/>
        </p:nvSpPr>
        <p:spPr>
          <a:xfrm>
            <a:off x="6830825" y="4876338"/>
            <a:ext cx="4062600" cy="1180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000"/>
              </a:spcBef>
              <a:spcAft>
                <a:spcPts val="0"/>
              </a:spcAft>
              <a:buNone/>
            </a:pPr>
            <a:r>
              <a:rPr lang="en-US" sz="1600" b="1">
                <a:solidFill>
                  <a:srgbClr val="3C4E6A"/>
                </a:solidFill>
                <a:latin typeface="Montserrat"/>
                <a:ea typeface="Montserrat"/>
                <a:cs typeface="Montserrat"/>
                <a:sym typeface="Montserrat"/>
              </a:rPr>
              <a:t>|  HTSHERA  |</a:t>
            </a:r>
            <a:endParaRPr sz="1600" b="1">
              <a:solidFill>
                <a:srgbClr val="3C4E6A"/>
              </a:solidFill>
              <a:latin typeface="Montserrat"/>
              <a:ea typeface="Montserrat"/>
              <a:cs typeface="Montserrat"/>
              <a:sym typeface="Montserrat"/>
            </a:endParaRPr>
          </a:p>
          <a:p>
            <a:pPr marL="0" lvl="0" indent="0" algn="ctr" rtl="0">
              <a:lnSpc>
                <a:spcPct val="100000"/>
              </a:lnSpc>
              <a:spcBef>
                <a:spcPts val="1000"/>
              </a:spcBef>
              <a:spcAft>
                <a:spcPts val="0"/>
              </a:spcAft>
              <a:buClr>
                <a:schemeClr val="dk1"/>
              </a:buClr>
              <a:buSzPts val="1100"/>
              <a:buFont typeface="Arial"/>
              <a:buNone/>
            </a:pPr>
            <a:r>
              <a:rPr lang="en-US" sz="1600">
                <a:solidFill>
                  <a:srgbClr val="FCE5CD"/>
                </a:solidFill>
                <a:latin typeface="Montserrat"/>
                <a:ea typeface="Montserrat"/>
                <a:cs typeface="Montserrat"/>
                <a:sym typeface="Montserrat"/>
              </a:rPr>
              <a:t>A State of Being</a:t>
            </a:r>
            <a:endParaRPr sz="1600">
              <a:solidFill>
                <a:srgbClr val="FCE5CD"/>
              </a:solidFill>
              <a:latin typeface="Montserrat"/>
              <a:ea typeface="Montserrat"/>
              <a:cs typeface="Montserrat"/>
              <a:sym typeface="Montserrat"/>
            </a:endParaRPr>
          </a:p>
          <a:p>
            <a:pPr marL="0" lvl="0" indent="0" algn="ctr" rtl="0">
              <a:lnSpc>
                <a:spcPct val="100000"/>
              </a:lnSpc>
              <a:spcBef>
                <a:spcPts val="1000"/>
              </a:spcBef>
              <a:spcAft>
                <a:spcPts val="0"/>
              </a:spcAft>
              <a:buNone/>
            </a:pPr>
            <a:endParaRPr sz="1600" b="1">
              <a:solidFill>
                <a:srgbClr val="3C4E6A"/>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297"/>
        <p:cNvGrpSpPr/>
        <p:nvPr/>
      </p:nvGrpSpPr>
      <p:grpSpPr>
        <a:xfrm>
          <a:off x="0" y="0"/>
          <a:ext cx="0" cy="0"/>
          <a:chOff x="0" y="0"/>
          <a:chExt cx="0" cy="0"/>
        </a:xfrm>
      </p:grpSpPr>
      <p:sp>
        <p:nvSpPr>
          <p:cNvPr id="298" name="Google Shape;298;p34"/>
          <p:cNvSpPr txBox="1">
            <a:spLocks noGrp="1"/>
          </p:cNvSpPr>
          <p:nvPr>
            <p:ph type="body" idx="1"/>
          </p:nvPr>
        </p:nvSpPr>
        <p:spPr>
          <a:xfrm>
            <a:off x="539700" y="528650"/>
            <a:ext cx="110964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pic>
        <p:nvPicPr>
          <p:cNvPr id="299" name="Google Shape;299;p34"/>
          <p:cNvPicPr preferRelativeResize="0"/>
          <p:nvPr/>
        </p:nvPicPr>
        <p:blipFill rotWithShape="1">
          <a:blip r:embed="rId3">
            <a:alphaModFix/>
          </a:blip>
          <a:srcRect b="87715"/>
          <a:stretch/>
        </p:blipFill>
        <p:spPr>
          <a:xfrm>
            <a:off x="6088025" y="528650"/>
            <a:ext cx="5548200" cy="365100"/>
          </a:xfrm>
          <a:prstGeom prst="rect">
            <a:avLst/>
          </a:prstGeom>
          <a:noFill/>
          <a:ln>
            <a:noFill/>
          </a:ln>
        </p:spPr>
      </p:pic>
      <p:pic>
        <p:nvPicPr>
          <p:cNvPr id="300" name="Google Shape;300;p34"/>
          <p:cNvPicPr preferRelativeResize="0"/>
          <p:nvPr/>
        </p:nvPicPr>
        <p:blipFill rotWithShape="1">
          <a:blip r:embed="rId3">
            <a:alphaModFix/>
          </a:blip>
          <a:srcRect t="87715"/>
          <a:stretch/>
        </p:blipFill>
        <p:spPr>
          <a:xfrm rot="10800000" flipH="1">
            <a:off x="539825" y="528651"/>
            <a:ext cx="5548200" cy="365096"/>
          </a:xfrm>
          <a:prstGeom prst="rect">
            <a:avLst/>
          </a:prstGeom>
          <a:noFill/>
          <a:ln>
            <a:noFill/>
          </a:ln>
        </p:spPr>
      </p:pic>
      <p:sp>
        <p:nvSpPr>
          <p:cNvPr id="301" name="Google Shape;301;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302" name="Google Shape;302;p34"/>
          <p:cNvSpPr txBox="1"/>
          <p:nvPr/>
        </p:nvSpPr>
        <p:spPr>
          <a:xfrm>
            <a:off x="1975975" y="3023700"/>
            <a:ext cx="8240100" cy="3177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000"/>
              </a:spcBef>
              <a:spcAft>
                <a:spcPts val="0"/>
              </a:spcAft>
              <a:buNone/>
            </a:pPr>
            <a:r>
              <a:rPr lang="en-US" sz="1800" b="1">
                <a:solidFill>
                  <a:srgbClr val="3C4E6A"/>
                </a:solidFill>
                <a:latin typeface="Montserrat"/>
                <a:ea typeface="Montserrat"/>
                <a:cs typeface="Montserrat"/>
                <a:sym typeface="Montserrat"/>
              </a:rPr>
              <a:t>A natural Human Being with a Good Mind, Sharing a Consciousness of Relationship to all Beings in Creation Equitably, Inclusive, Embracing the Richness of Diversity.</a:t>
            </a:r>
            <a:endParaRPr sz="1800" b="1">
              <a:solidFill>
                <a:srgbClr val="3C4E6A"/>
              </a:solidFill>
              <a:latin typeface="Montserrat"/>
              <a:ea typeface="Montserrat"/>
              <a:cs typeface="Montserrat"/>
              <a:sym typeface="Montserrat"/>
            </a:endParaRPr>
          </a:p>
          <a:p>
            <a:pPr marL="0" lvl="0" indent="0" algn="ctr" rtl="0">
              <a:lnSpc>
                <a:spcPct val="115000"/>
              </a:lnSpc>
              <a:spcBef>
                <a:spcPts val="1000"/>
              </a:spcBef>
              <a:spcAft>
                <a:spcPts val="0"/>
              </a:spcAft>
              <a:buNone/>
            </a:pPr>
            <a:endParaRPr sz="1800" b="1">
              <a:solidFill>
                <a:srgbClr val="3C4E6A"/>
              </a:solidFill>
              <a:latin typeface="Montserrat"/>
              <a:ea typeface="Montserrat"/>
              <a:cs typeface="Montserrat"/>
              <a:sym typeface="Montserrat"/>
            </a:endParaRPr>
          </a:p>
          <a:p>
            <a:pPr marL="0" lvl="0" indent="0" algn="ctr" rtl="0">
              <a:lnSpc>
                <a:spcPct val="115000"/>
              </a:lnSpc>
              <a:spcBef>
                <a:spcPts val="1000"/>
              </a:spcBef>
              <a:spcAft>
                <a:spcPts val="0"/>
              </a:spcAft>
              <a:buNone/>
            </a:pPr>
            <a:endParaRPr sz="1800" b="1">
              <a:solidFill>
                <a:srgbClr val="3C4E6A"/>
              </a:solidFill>
              <a:latin typeface="Montserrat"/>
              <a:ea typeface="Montserrat"/>
              <a:cs typeface="Montserrat"/>
              <a:sym typeface="Montserrat"/>
            </a:endParaRPr>
          </a:p>
          <a:p>
            <a:pPr marL="0" lvl="0" indent="0" algn="ctr" rtl="0">
              <a:lnSpc>
                <a:spcPct val="115000"/>
              </a:lnSpc>
              <a:spcBef>
                <a:spcPts val="1000"/>
              </a:spcBef>
              <a:spcAft>
                <a:spcPts val="0"/>
              </a:spcAft>
              <a:buNone/>
            </a:pPr>
            <a:r>
              <a:rPr lang="en-US" sz="1800" b="1">
                <a:solidFill>
                  <a:srgbClr val="3C4E6A"/>
                </a:solidFill>
                <a:latin typeface="Montserrat"/>
                <a:ea typeface="Montserrat"/>
                <a:cs typeface="Montserrat"/>
                <a:sym typeface="Montserrat"/>
              </a:rPr>
              <a:t>Power, Reason, Ethical Decision Making for the Good of All,	 Leads to Peace.</a:t>
            </a:r>
            <a:endParaRPr sz="18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sz="1800" b="1">
              <a:solidFill>
                <a:srgbClr val="3C4E6A"/>
              </a:solidFill>
              <a:latin typeface="Montserrat"/>
              <a:ea typeface="Montserrat"/>
              <a:cs typeface="Montserrat"/>
              <a:sym typeface="Montserrat"/>
            </a:endParaRPr>
          </a:p>
        </p:txBody>
      </p:sp>
      <p:sp>
        <p:nvSpPr>
          <p:cNvPr id="303" name="Google Shape;303;p34"/>
          <p:cNvSpPr/>
          <p:nvPr/>
        </p:nvSpPr>
        <p:spPr>
          <a:xfrm>
            <a:off x="539700" y="893750"/>
            <a:ext cx="110964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txBox="1"/>
          <p:nvPr/>
        </p:nvSpPr>
        <p:spPr>
          <a:xfrm>
            <a:off x="1701475" y="1128575"/>
            <a:ext cx="8789100" cy="7257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KA’NIKONHRIYOHTSHERA</a:t>
            </a:r>
            <a:endParaRPr>
              <a:latin typeface="Calibri"/>
              <a:ea typeface="Calibri"/>
              <a:cs typeface="Calibri"/>
              <a:sym typeface="Calibri"/>
            </a:endParaRPr>
          </a:p>
        </p:txBody>
      </p:sp>
      <p:pic>
        <p:nvPicPr>
          <p:cNvPr id="305" name="Google Shape;305;p34"/>
          <p:cNvPicPr preferRelativeResize="0"/>
          <p:nvPr/>
        </p:nvPicPr>
        <p:blipFill rotWithShape="1">
          <a:blip r:embed="rId4">
            <a:alphaModFix/>
          </a:blip>
          <a:srcRect l="47014" t="46466" r="47015" b="46898"/>
          <a:stretch/>
        </p:blipFill>
        <p:spPr>
          <a:xfrm>
            <a:off x="5957425" y="2582963"/>
            <a:ext cx="277200" cy="304800"/>
          </a:xfrm>
          <a:prstGeom prst="ellipse">
            <a:avLst/>
          </a:prstGeom>
          <a:noFill/>
          <a:ln>
            <a:noFill/>
          </a:ln>
        </p:spPr>
      </p:pic>
      <p:pic>
        <p:nvPicPr>
          <p:cNvPr id="306" name="Google Shape;306;p34"/>
          <p:cNvPicPr preferRelativeResize="0"/>
          <p:nvPr/>
        </p:nvPicPr>
        <p:blipFill rotWithShape="1">
          <a:blip r:embed="rId4">
            <a:alphaModFix/>
          </a:blip>
          <a:srcRect l="47014" t="46466" r="47015" b="46898"/>
          <a:stretch/>
        </p:blipFill>
        <p:spPr>
          <a:xfrm>
            <a:off x="5957425" y="4400963"/>
            <a:ext cx="277200" cy="3048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311"/>
        <p:cNvGrpSpPr/>
        <p:nvPr/>
      </p:nvGrpSpPr>
      <p:grpSpPr>
        <a:xfrm>
          <a:off x="0" y="0"/>
          <a:ext cx="0" cy="0"/>
          <a:chOff x="0" y="0"/>
          <a:chExt cx="0" cy="0"/>
        </a:xfrm>
      </p:grpSpPr>
      <p:sp>
        <p:nvSpPr>
          <p:cNvPr id="312" name="Google Shape;312;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313" name="Google Shape;313;p35"/>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314" name="Google Shape;314;p35"/>
          <p:cNvSpPr txBox="1"/>
          <p:nvPr/>
        </p:nvSpPr>
        <p:spPr>
          <a:xfrm>
            <a:off x="2145025" y="2196050"/>
            <a:ext cx="83454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Placing our Minds in Alignment with Natural Laws of Mother Earth and Spiritual Laws of the Creator</a:t>
            </a:r>
            <a:endParaRPr sz="1800" b="1">
              <a:solidFill>
                <a:srgbClr val="3C4E6A"/>
              </a:solidFill>
              <a:latin typeface="Montserrat"/>
              <a:ea typeface="Montserrat"/>
              <a:cs typeface="Montserrat"/>
              <a:sym typeface="Montserrat"/>
            </a:endParaRPr>
          </a:p>
        </p:txBody>
      </p:sp>
      <p:sp>
        <p:nvSpPr>
          <p:cNvPr id="315" name="Google Shape;315;p35"/>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txBox="1"/>
          <p:nvPr/>
        </p:nvSpPr>
        <p:spPr>
          <a:xfrm>
            <a:off x="1424850" y="645000"/>
            <a:ext cx="9342300" cy="9618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1705">
                <a:solidFill>
                  <a:srgbClr val="FFF2CC"/>
                </a:solidFill>
                <a:latin typeface="Montserrat"/>
                <a:ea typeface="Montserrat"/>
                <a:cs typeface="Montserrat"/>
                <a:sym typeface="Montserrat"/>
              </a:rPr>
              <a:t>PRINCIPLES</a:t>
            </a:r>
            <a:endParaRPr sz="1705">
              <a:solidFill>
                <a:srgbClr val="FFF2CC"/>
              </a:solidFill>
              <a:latin typeface="Montserrat"/>
              <a:ea typeface="Montserrat"/>
              <a:cs typeface="Montserrat"/>
              <a:sym typeface="Montserrat"/>
            </a:endParaRPr>
          </a:p>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RIGHT THINKING MIND</a:t>
            </a:r>
            <a:endParaRPr>
              <a:latin typeface="Calibri"/>
              <a:ea typeface="Calibri"/>
              <a:cs typeface="Calibri"/>
              <a:sym typeface="Calibri"/>
            </a:endParaRPr>
          </a:p>
        </p:txBody>
      </p:sp>
      <p:sp>
        <p:nvSpPr>
          <p:cNvPr id="317" name="Google Shape;317;p35"/>
          <p:cNvSpPr txBox="1"/>
          <p:nvPr/>
        </p:nvSpPr>
        <p:spPr>
          <a:xfrm>
            <a:off x="2145025" y="3600750"/>
            <a:ext cx="72405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Creator Placed Gifts Here in Abundance for All and Belong to All Equally, with Remembrance of Giving Thanks Daily</a:t>
            </a:r>
            <a:endParaRPr sz="1800" b="1">
              <a:solidFill>
                <a:srgbClr val="3C4E6A"/>
              </a:solidFill>
              <a:latin typeface="Montserrat"/>
              <a:ea typeface="Montserrat"/>
              <a:cs typeface="Montserrat"/>
              <a:sym typeface="Montserrat"/>
            </a:endParaRPr>
          </a:p>
        </p:txBody>
      </p:sp>
      <p:sp>
        <p:nvSpPr>
          <p:cNvPr id="318" name="Google Shape;318;p35"/>
          <p:cNvSpPr txBox="1"/>
          <p:nvPr/>
        </p:nvSpPr>
        <p:spPr>
          <a:xfrm>
            <a:off x="2145025" y="3037000"/>
            <a:ext cx="8345400" cy="461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No Privilege, Superiority, Class System, No Wealth Held By A Few</a:t>
            </a:r>
            <a:endParaRPr sz="1800" b="1">
              <a:solidFill>
                <a:srgbClr val="3C4E6A"/>
              </a:solidFill>
              <a:latin typeface="Montserrat"/>
              <a:ea typeface="Montserrat"/>
              <a:cs typeface="Montserrat"/>
              <a:sym typeface="Montserrat"/>
            </a:endParaRPr>
          </a:p>
        </p:txBody>
      </p:sp>
      <p:sp>
        <p:nvSpPr>
          <p:cNvPr id="319" name="Google Shape;319;p35"/>
          <p:cNvSpPr txBox="1"/>
          <p:nvPr/>
        </p:nvSpPr>
        <p:spPr>
          <a:xfrm>
            <a:off x="2145025" y="4441700"/>
            <a:ext cx="8345400" cy="461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Nothing Belongs to Human Beings, Not Even Their Capacities, Skills</a:t>
            </a:r>
            <a:endParaRPr sz="1800" b="1">
              <a:solidFill>
                <a:srgbClr val="3C4E6A"/>
              </a:solidFill>
              <a:latin typeface="Montserrat"/>
              <a:ea typeface="Montserrat"/>
              <a:cs typeface="Montserrat"/>
              <a:sym typeface="Montserrat"/>
            </a:endParaRPr>
          </a:p>
        </p:txBody>
      </p:sp>
      <p:sp>
        <p:nvSpPr>
          <p:cNvPr id="320" name="Google Shape;320;p35"/>
          <p:cNvSpPr txBox="1"/>
          <p:nvPr/>
        </p:nvSpPr>
        <p:spPr>
          <a:xfrm>
            <a:off x="2145025" y="5068350"/>
            <a:ext cx="6457200" cy="1116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Understanding that Humans Do Not Own the Earth, It Belongs to the Creator</a:t>
            </a:r>
            <a:endParaRPr sz="1800" b="1">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sz="1800" b="1">
              <a:solidFill>
                <a:srgbClr val="3C4E6A"/>
              </a:solidFill>
              <a:latin typeface="Montserrat"/>
              <a:ea typeface="Montserrat"/>
              <a:cs typeface="Montserrat"/>
              <a:sym typeface="Montserrat"/>
            </a:endParaRPr>
          </a:p>
        </p:txBody>
      </p:sp>
      <p:pic>
        <p:nvPicPr>
          <p:cNvPr id="321" name="Google Shape;321;p35"/>
          <p:cNvPicPr preferRelativeResize="0"/>
          <p:nvPr/>
        </p:nvPicPr>
        <p:blipFill rotWithShape="1">
          <a:blip r:embed="rId3">
            <a:alphaModFix/>
          </a:blip>
          <a:srcRect l="47014" t="46466" r="47015" b="46898"/>
          <a:stretch/>
        </p:blipFill>
        <p:spPr>
          <a:xfrm>
            <a:off x="1685950" y="2272613"/>
            <a:ext cx="277200" cy="304800"/>
          </a:xfrm>
          <a:prstGeom prst="ellipse">
            <a:avLst/>
          </a:prstGeom>
          <a:noFill/>
          <a:ln>
            <a:noFill/>
          </a:ln>
        </p:spPr>
      </p:pic>
      <p:pic>
        <p:nvPicPr>
          <p:cNvPr id="322" name="Google Shape;322;p35"/>
          <p:cNvPicPr preferRelativeResize="0"/>
          <p:nvPr/>
        </p:nvPicPr>
        <p:blipFill rotWithShape="1">
          <a:blip r:embed="rId3">
            <a:alphaModFix/>
          </a:blip>
          <a:srcRect l="47014" t="46466" r="47015" b="46898"/>
          <a:stretch/>
        </p:blipFill>
        <p:spPr>
          <a:xfrm>
            <a:off x="1685950" y="3115438"/>
            <a:ext cx="277200" cy="304800"/>
          </a:xfrm>
          <a:prstGeom prst="ellipse">
            <a:avLst/>
          </a:prstGeom>
          <a:noFill/>
          <a:ln>
            <a:noFill/>
          </a:ln>
        </p:spPr>
      </p:pic>
      <p:pic>
        <p:nvPicPr>
          <p:cNvPr id="323" name="Google Shape;323;p35"/>
          <p:cNvPicPr preferRelativeResize="0"/>
          <p:nvPr/>
        </p:nvPicPr>
        <p:blipFill rotWithShape="1">
          <a:blip r:embed="rId3">
            <a:alphaModFix/>
          </a:blip>
          <a:srcRect l="47014" t="46466" r="47015" b="46898"/>
          <a:stretch/>
        </p:blipFill>
        <p:spPr>
          <a:xfrm>
            <a:off x="1685950" y="3662313"/>
            <a:ext cx="277200" cy="304800"/>
          </a:xfrm>
          <a:prstGeom prst="ellipse">
            <a:avLst/>
          </a:prstGeom>
          <a:noFill/>
          <a:ln>
            <a:noFill/>
          </a:ln>
        </p:spPr>
      </p:pic>
      <p:pic>
        <p:nvPicPr>
          <p:cNvPr id="324" name="Google Shape;324;p35"/>
          <p:cNvPicPr preferRelativeResize="0"/>
          <p:nvPr/>
        </p:nvPicPr>
        <p:blipFill rotWithShape="1">
          <a:blip r:embed="rId3">
            <a:alphaModFix/>
          </a:blip>
          <a:srcRect l="47014" t="46466" r="47015" b="46898"/>
          <a:stretch/>
        </p:blipFill>
        <p:spPr>
          <a:xfrm>
            <a:off x="1685950" y="4520138"/>
            <a:ext cx="277200" cy="304800"/>
          </a:xfrm>
          <a:prstGeom prst="ellipse">
            <a:avLst/>
          </a:prstGeom>
          <a:noFill/>
          <a:ln>
            <a:noFill/>
          </a:ln>
        </p:spPr>
      </p:pic>
      <p:pic>
        <p:nvPicPr>
          <p:cNvPr id="325" name="Google Shape;325;p35"/>
          <p:cNvPicPr preferRelativeResize="0"/>
          <p:nvPr/>
        </p:nvPicPr>
        <p:blipFill rotWithShape="1">
          <a:blip r:embed="rId3">
            <a:alphaModFix/>
          </a:blip>
          <a:srcRect l="47014" t="46466" r="47015" b="46898"/>
          <a:stretch/>
        </p:blipFill>
        <p:spPr>
          <a:xfrm>
            <a:off x="1685950" y="5140888"/>
            <a:ext cx="277200" cy="3048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9648F"/>
        </a:solidFill>
        <a:effectLst/>
      </p:bgPr>
    </p:bg>
    <p:spTree>
      <p:nvGrpSpPr>
        <p:cNvPr id="1" name="Shape 116"/>
        <p:cNvGrpSpPr/>
        <p:nvPr/>
      </p:nvGrpSpPr>
      <p:grpSpPr>
        <a:xfrm>
          <a:off x="0" y="0"/>
          <a:ext cx="0" cy="0"/>
          <a:chOff x="0" y="0"/>
          <a:chExt cx="0" cy="0"/>
        </a:xfrm>
      </p:grpSpPr>
      <p:sp>
        <p:nvSpPr>
          <p:cNvPr id="117" name="Google Shape;117;p18"/>
          <p:cNvSpPr/>
          <p:nvPr/>
        </p:nvSpPr>
        <p:spPr>
          <a:xfrm>
            <a:off x="0" y="2056738"/>
            <a:ext cx="12192000" cy="3711900"/>
          </a:xfrm>
          <a:prstGeom prst="rect">
            <a:avLst/>
          </a:prstGeom>
          <a:solidFill>
            <a:srgbClr val="3C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txBox="1">
            <a:spLocks noGrp="1"/>
          </p:cNvSpPr>
          <p:nvPr>
            <p:ph type="title"/>
          </p:nvPr>
        </p:nvSpPr>
        <p:spPr>
          <a:xfrm>
            <a:off x="838200" y="4242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Calibri"/>
              <a:buNone/>
            </a:pPr>
            <a:r>
              <a:rPr lang="en-US">
                <a:solidFill>
                  <a:srgbClr val="FFF2CC"/>
                </a:solidFill>
                <a:latin typeface="Montserrat"/>
                <a:ea typeface="Montserrat"/>
                <a:cs typeface="Montserrat"/>
                <a:sym typeface="Montserrat"/>
              </a:rPr>
              <a:t>Bringing Greetings</a:t>
            </a:r>
            <a:endParaRPr>
              <a:solidFill>
                <a:srgbClr val="FFF2CC"/>
              </a:solidFill>
              <a:latin typeface="Montserrat"/>
              <a:ea typeface="Montserrat"/>
              <a:cs typeface="Montserrat"/>
              <a:sym typeface="Montserrat"/>
            </a:endParaRPr>
          </a:p>
        </p:txBody>
      </p:sp>
      <p:sp>
        <p:nvSpPr>
          <p:cNvPr id="119" name="Google Shape;1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2"/>
                </a:solidFill>
                <a:latin typeface="Montserrat"/>
                <a:ea typeface="Montserrat"/>
                <a:cs typeface="Montserrat"/>
                <a:sym typeface="Montserrat"/>
              </a:rPr>
              <a:t>Kahontakwas Diane Longboat</a:t>
            </a:r>
            <a:endParaRPr>
              <a:solidFill>
                <a:schemeClr val="lt2"/>
              </a:solidFill>
              <a:latin typeface="Montserrat"/>
              <a:ea typeface="Montserrat"/>
              <a:cs typeface="Montserrat"/>
              <a:sym typeface="Montserrat"/>
            </a:endParaRPr>
          </a:p>
        </p:txBody>
      </p:sp>
      <p:sp>
        <p:nvSpPr>
          <p:cNvPr id="120" name="Google Shape;12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21" name="Google Shape;121;p18"/>
          <p:cNvPicPr preferRelativeResize="0">
            <a:picLocks noGrp="1"/>
          </p:cNvPicPr>
          <p:nvPr>
            <p:ph type="body" idx="1"/>
          </p:nvPr>
        </p:nvPicPr>
        <p:blipFill rotWithShape="1">
          <a:blip r:embed="rId3">
            <a:alphaModFix/>
          </a:blip>
          <a:srcRect l="1050" t="2556" r="804" b="9885"/>
          <a:stretch/>
        </p:blipFill>
        <p:spPr>
          <a:xfrm>
            <a:off x="2813150" y="2041963"/>
            <a:ext cx="6582300" cy="3711900"/>
          </a:xfrm>
          <a:prstGeom prst="rect">
            <a:avLst/>
          </a:prstGeom>
          <a:noFill/>
          <a:ln w="9525" cap="flat" cmpd="sng">
            <a:solidFill>
              <a:srgbClr val="3C4E6A"/>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330"/>
        <p:cNvGrpSpPr/>
        <p:nvPr/>
      </p:nvGrpSpPr>
      <p:grpSpPr>
        <a:xfrm>
          <a:off x="0" y="0"/>
          <a:ext cx="0" cy="0"/>
          <a:chOff x="0" y="0"/>
          <a:chExt cx="0" cy="0"/>
        </a:xfrm>
      </p:grpSpPr>
      <p:sp>
        <p:nvSpPr>
          <p:cNvPr id="331" name="Google Shape;331;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332" name="Google Shape;332;p36"/>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333" name="Google Shape;333;p36"/>
          <p:cNvSpPr txBox="1"/>
          <p:nvPr/>
        </p:nvSpPr>
        <p:spPr>
          <a:xfrm>
            <a:off x="2074675" y="2289550"/>
            <a:ext cx="8870400" cy="3596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000"/>
              </a:spcBef>
              <a:spcAft>
                <a:spcPts val="0"/>
              </a:spcAft>
              <a:buNone/>
            </a:pPr>
            <a:r>
              <a:rPr lang="en-US" sz="1800" b="1">
                <a:solidFill>
                  <a:srgbClr val="3C4E6A"/>
                </a:solidFill>
                <a:latin typeface="Montserrat"/>
                <a:ea typeface="Montserrat"/>
                <a:cs typeface="Montserrat"/>
                <a:sym typeface="Montserrat"/>
              </a:rPr>
              <a:t>Gift of a Good Mind to Reason and to Make Decisions Without war</a:t>
            </a:r>
            <a:endParaRPr sz="1800" b="1">
              <a:solidFill>
                <a:srgbClr val="3C4E6A"/>
              </a:solidFill>
              <a:latin typeface="Montserrat"/>
              <a:ea typeface="Montserrat"/>
              <a:cs typeface="Montserrat"/>
              <a:sym typeface="Montserrat"/>
            </a:endParaRPr>
          </a:p>
          <a:p>
            <a:pPr marL="0" lvl="0" indent="0" algn="l" rtl="0">
              <a:lnSpc>
                <a:spcPct val="150000"/>
              </a:lnSpc>
              <a:spcBef>
                <a:spcPts val="1000"/>
              </a:spcBef>
              <a:spcAft>
                <a:spcPts val="0"/>
              </a:spcAft>
              <a:buNone/>
            </a:pPr>
            <a:r>
              <a:rPr lang="en-US" sz="1800" b="1">
                <a:solidFill>
                  <a:srgbClr val="3C4E6A"/>
                </a:solidFill>
                <a:latin typeface="Montserrat"/>
                <a:ea typeface="Montserrat"/>
                <a:cs typeface="Montserrat"/>
                <a:sym typeface="Montserrat"/>
              </a:rPr>
              <a:t>Healthy Minds Desire Peace</a:t>
            </a:r>
            <a:endParaRPr sz="1800" b="1">
              <a:solidFill>
                <a:srgbClr val="3C4E6A"/>
              </a:solidFill>
              <a:latin typeface="Montserrat"/>
              <a:ea typeface="Montserrat"/>
              <a:cs typeface="Montserrat"/>
              <a:sym typeface="Montserrat"/>
            </a:endParaRPr>
          </a:p>
          <a:p>
            <a:pPr marL="0" lvl="0" indent="0" algn="l" rtl="0">
              <a:lnSpc>
                <a:spcPct val="150000"/>
              </a:lnSpc>
              <a:spcBef>
                <a:spcPts val="1000"/>
              </a:spcBef>
              <a:spcAft>
                <a:spcPts val="0"/>
              </a:spcAft>
              <a:buNone/>
            </a:pPr>
            <a:r>
              <a:rPr lang="en-US" sz="1800" b="1">
                <a:solidFill>
                  <a:srgbClr val="3C4E6A"/>
                </a:solidFill>
                <a:latin typeface="Montserrat"/>
                <a:ea typeface="Montserrat"/>
                <a:cs typeface="Montserrat"/>
                <a:sym typeface="Montserrat"/>
              </a:rPr>
              <a:t>Use All Means to Mediate, Hold Council, Reach Consensus</a:t>
            </a:r>
            <a:endParaRPr sz="1800" b="1">
              <a:solidFill>
                <a:srgbClr val="3C4E6A"/>
              </a:solidFill>
              <a:latin typeface="Montserrat"/>
              <a:ea typeface="Montserrat"/>
              <a:cs typeface="Montserrat"/>
              <a:sym typeface="Montserrat"/>
            </a:endParaRPr>
          </a:p>
          <a:p>
            <a:pPr marL="0" lvl="0" indent="0" algn="l" rtl="0">
              <a:lnSpc>
                <a:spcPct val="150000"/>
              </a:lnSpc>
              <a:spcBef>
                <a:spcPts val="1000"/>
              </a:spcBef>
              <a:spcAft>
                <a:spcPts val="0"/>
              </a:spcAft>
              <a:buNone/>
            </a:pPr>
            <a:r>
              <a:rPr lang="en-US" sz="1800" b="1">
                <a:solidFill>
                  <a:srgbClr val="3C4E6A"/>
                </a:solidFill>
                <a:latin typeface="Montserrat"/>
                <a:ea typeface="Montserrat"/>
                <a:cs typeface="Montserrat"/>
                <a:sym typeface="Montserrat"/>
              </a:rPr>
              <a:t>Train the Mind to Reason for the Good of All to Ensure No One’s Rights are Abused, Neglected </a:t>
            </a:r>
            <a:endParaRPr sz="1800" b="1">
              <a:solidFill>
                <a:srgbClr val="3C4E6A"/>
              </a:solidFill>
              <a:latin typeface="Montserrat"/>
              <a:ea typeface="Montserrat"/>
              <a:cs typeface="Montserrat"/>
              <a:sym typeface="Montserrat"/>
            </a:endParaRPr>
          </a:p>
          <a:p>
            <a:pPr marL="0" lvl="0" indent="0" algn="l" rtl="0">
              <a:lnSpc>
                <a:spcPct val="150000"/>
              </a:lnSpc>
              <a:spcBef>
                <a:spcPts val="1000"/>
              </a:spcBef>
              <a:spcAft>
                <a:spcPts val="0"/>
              </a:spcAft>
              <a:buNone/>
            </a:pPr>
            <a:r>
              <a:rPr lang="en-US" sz="1800" b="1">
                <a:solidFill>
                  <a:srgbClr val="3C4E6A"/>
                </a:solidFill>
                <a:latin typeface="Montserrat"/>
                <a:ea typeface="Montserrat"/>
                <a:cs typeface="Montserrat"/>
                <a:sym typeface="Montserrat"/>
              </a:rPr>
              <a:t>Maintain Justice Equitably for All </a:t>
            </a:r>
            <a:endParaRPr sz="1800" b="1">
              <a:solidFill>
                <a:srgbClr val="3C4E6A"/>
              </a:solidFill>
              <a:latin typeface="Montserrat"/>
              <a:ea typeface="Montserrat"/>
              <a:cs typeface="Montserrat"/>
              <a:sym typeface="Montserrat"/>
            </a:endParaRPr>
          </a:p>
          <a:p>
            <a:pPr marL="0" lvl="0" indent="0" algn="l" rtl="0">
              <a:lnSpc>
                <a:spcPct val="150000"/>
              </a:lnSpc>
              <a:spcBef>
                <a:spcPts val="1000"/>
              </a:spcBef>
              <a:spcAft>
                <a:spcPts val="0"/>
              </a:spcAft>
              <a:buNone/>
            </a:pPr>
            <a:r>
              <a:rPr lang="en-US" sz="1800" b="1">
                <a:solidFill>
                  <a:srgbClr val="3C4E6A"/>
                </a:solidFill>
                <a:latin typeface="Montserrat"/>
                <a:ea typeface="Montserrat"/>
                <a:cs typeface="Montserrat"/>
                <a:sym typeface="Montserrat"/>
              </a:rPr>
              <a:t>Earth has Abundance Not Scarcity</a:t>
            </a:r>
            <a:endParaRPr sz="1800" b="1">
              <a:solidFill>
                <a:srgbClr val="3C4E6A"/>
              </a:solidFill>
              <a:latin typeface="Montserrat"/>
              <a:ea typeface="Montserrat"/>
              <a:cs typeface="Montserrat"/>
              <a:sym typeface="Montserrat"/>
            </a:endParaRPr>
          </a:p>
        </p:txBody>
      </p:sp>
      <p:sp>
        <p:nvSpPr>
          <p:cNvPr id="334" name="Google Shape;334;p36"/>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6"/>
          <p:cNvSpPr txBox="1"/>
          <p:nvPr/>
        </p:nvSpPr>
        <p:spPr>
          <a:xfrm>
            <a:off x="1424850" y="645000"/>
            <a:ext cx="9342300" cy="9618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1705">
                <a:solidFill>
                  <a:srgbClr val="FFF2CC"/>
                </a:solidFill>
                <a:latin typeface="Montserrat"/>
                <a:ea typeface="Montserrat"/>
                <a:cs typeface="Montserrat"/>
                <a:sym typeface="Montserrat"/>
              </a:rPr>
              <a:t>PRINCIPLES</a:t>
            </a:r>
            <a:endParaRPr sz="1705">
              <a:solidFill>
                <a:srgbClr val="FFF2CC"/>
              </a:solidFill>
              <a:latin typeface="Montserrat"/>
              <a:ea typeface="Montserrat"/>
              <a:cs typeface="Montserrat"/>
              <a:sym typeface="Montserrat"/>
            </a:endParaRPr>
          </a:p>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REASON</a:t>
            </a:r>
            <a:endParaRPr>
              <a:latin typeface="Calibri"/>
              <a:ea typeface="Calibri"/>
              <a:cs typeface="Calibri"/>
              <a:sym typeface="Calibri"/>
            </a:endParaRPr>
          </a:p>
        </p:txBody>
      </p:sp>
      <p:pic>
        <p:nvPicPr>
          <p:cNvPr id="336" name="Google Shape;336;p36"/>
          <p:cNvPicPr preferRelativeResize="0"/>
          <p:nvPr/>
        </p:nvPicPr>
        <p:blipFill rotWithShape="1">
          <a:blip r:embed="rId3">
            <a:alphaModFix/>
          </a:blip>
          <a:srcRect l="47014" t="46466" r="47015" b="46898"/>
          <a:stretch/>
        </p:blipFill>
        <p:spPr>
          <a:xfrm>
            <a:off x="1685950" y="2324338"/>
            <a:ext cx="277200" cy="304800"/>
          </a:xfrm>
          <a:prstGeom prst="ellipse">
            <a:avLst/>
          </a:prstGeom>
          <a:noFill/>
          <a:ln>
            <a:noFill/>
          </a:ln>
        </p:spPr>
      </p:pic>
      <p:pic>
        <p:nvPicPr>
          <p:cNvPr id="337" name="Google Shape;337;p36"/>
          <p:cNvPicPr preferRelativeResize="0"/>
          <p:nvPr/>
        </p:nvPicPr>
        <p:blipFill rotWithShape="1">
          <a:blip r:embed="rId3">
            <a:alphaModFix/>
          </a:blip>
          <a:srcRect l="47014" t="46466" r="47015" b="46898"/>
          <a:stretch/>
        </p:blipFill>
        <p:spPr>
          <a:xfrm>
            <a:off x="1685950" y="2885988"/>
            <a:ext cx="277200" cy="304800"/>
          </a:xfrm>
          <a:prstGeom prst="ellipse">
            <a:avLst/>
          </a:prstGeom>
          <a:noFill/>
          <a:ln>
            <a:noFill/>
          </a:ln>
        </p:spPr>
      </p:pic>
      <p:pic>
        <p:nvPicPr>
          <p:cNvPr id="338" name="Google Shape;338;p36"/>
          <p:cNvPicPr preferRelativeResize="0"/>
          <p:nvPr/>
        </p:nvPicPr>
        <p:blipFill rotWithShape="1">
          <a:blip r:embed="rId3">
            <a:alphaModFix/>
          </a:blip>
          <a:srcRect l="47014" t="46466" r="47015" b="46898"/>
          <a:stretch/>
        </p:blipFill>
        <p:spPr>
          <a:xfrm>
            <a:off x="1685950" y="3418063"/>
            <a:ext cx="277200" cy="304800"/>
          </a:xfrm>
          <a:prstGeom prst="ellipse">
            <a:avLst/>
          </a:prstGeom>
          <a:noFill/>
          <a:ln>
            <a:noFill/>
          </a:ln>
        </p:spPr>
      </p:pic>
      <p:pic>
        <p:nvPicPr>
          <p:cNvPr id="339" name="Google Shape;339;p36"/>
          <p:cNvPicPr preferRelativeResize="0"/>
          <p:nvPr/>
        </p:nvPicPr>
        <p:blipFill rotWithShape="1">
          <a:blip r:embed="rId3">
            <a:alphaModFix/>
          </a:blip>
          <a:srcRect l="47014" t="46466" r="47015" b="46898"/>
          <a:stretch/>
        </p:blipFill>
        <p:spPr>
          <a:xfrm>
            <a:off x="1685950" y="3950138"/>
            <a:ext cx="277200" cy="304800"/>
          </a:xfrm>
          <a:prstGeom prst="ellipse">
            <a:avLst/>
          </a:prstGeom>
          <a:noFill/>
          <a:ln>
            <a:noFill/>
          </a:ln>
        </p:spPr>
      </p:pic>
      <p:pic>
        <p:nvPicPr>
          <p:cNvPr id="340" name="Google Shape;340;p36"/>
          <p:cNvPicPr preferRelativeResize="0"/>
          <p:nvPr/>
        </p:nvPicPr>
        <p:blipFill rotWithShape="1">
          <a:blip r:embed="rId3">
            <a:alphaModFix/>
          </a:blip>
          <a:srcRect l="47014" t="46466" r="47015" b="46898"/>
          <a:stretch/>
        </p:blipFill>
        <p:spPr>
          <a:xfrm>
            <a:off x="1685950" y="4925638"/>
            <a:ext cx="277200" cy="304800"/>
          </a:xfrm>
          <a:prstGeom prst="ellipse">
            <a:avLst/>
          </a:prstGeom>
          <a:noFill/>
          <a:ln>
            <a:noFill/>
          </a:ln>
        </p:spPr>
      </p:pic>
      <p:pic>
        <p:nvPicPr>
          <p:cNvPr id="341" name="Google Shape;341;p36"/>
          <p:cNvPicPr preferRelativeResize="0"/>
          <p:nvPr/>
        </p:nvPicPr>
        <p:blipFill rotWithShape="1">
          <a:blip r:embed="rId3">
            <a:alphaModFix/>
          </a:blip>
          <a:srcRect l="47014" t="46466" r="47015" b="46898"/>
          <a:stretch/>
        </p:blipFill>
        <p:spPr>
          <a:xfrm>
            <a:off x="1685950" y="5469288"/>
            <a:ext cx="277200" cy="3048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346"/>
        <p:cNvGrpSpPr/>
        <p:nvPr/>
      </p:nvGrpSpPr>
      <p:grpSpPr>
        <a:xfrm>
          <a:off x="0" y="0"/>
          <a:ext cx="0" cy="0"/>
          <a:chOff x="0" y="0"/>
          <a:chExt cx="0" cy="0"/>
        </a:xfrm>
      </p:grpSpPr>
      <p:sp>
        <p:nvSpPr>
          <p:cNvPr id="347" name="Google Shape;347;p37"/>
          <p:cNvSpPr txBox="1">
            <a:spLocks noGrp="1"/>
          </p:cNvSpPr>
          <p:nvPr>
            <p:ph type="sldNum" idx="12"/>
          </p:nvPr>
        </p:nvSpPr>
        <p:spPr>
          <a:xfrm>
            <a:off x="8610600" y="5991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348" name="Google Shape;348;p37"/>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349" name="Google Shape;349;p37"/>
          <p:cNvSpPr txBox="1"/>
          <p:nvPr/>
        </p:nvSpPr>
        <p:spPr>
          <a:xfrm>
            <a:off x="1959300" y="1989250"/>
            <a:ext cx="55935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Mind of Reason and Ethics are in Alignment with First Law and Spiritual Laws</a:t>
            </a:r>
            <a:endParaRPr sz="1800" b="1">
              <a:solidFill>
                <a:srgbClr val="3C4E6A"/>
              </a:solidFill>
              <a:latin typeface="Montserrat"/>
              <a:ea typeface="Montserrat"/>
              <a:cs typeface="Montserrat"/>
              <a:sym typeface="Montserrat"/>
            </a:endParaRPr>
          </a:p>
        </p:txBody>
      </p:sp>
      <p:sp>
        <p:nvSpPr>
          <p:cNvPr id="350" name="Google Shape;350;p37"/>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7"/>
          <p:cNvSpPr txBox="1"/>
          <p:nvPr/>
        </p:nvSpPr>
        <p:spPr>
          <a:xfrm>
            <a:off x="1424850" y="645000"/>
            <a:ext cx="9342300" cy="9618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1705">
                <a:solidFill>
                  <a:srgbClr val="FFF2CC"/>
                </a:solidFill>
                <a:latin typeface="Montserrat"/>
                <a:ea typeface="Montserrat"/>
                <a:cs typeface="Montserrat"/>
                <a:sym typeface="Montserrat"/>
              </a:rPr>
              <a:t>PRINCIPLES</a:t>
            </a:r>
            <a:endParaRPr sz="1705">
              <a:solidFill>
                <a:srgbClr val="FFF2CC"/>
              </a:solidFill>
              <a:latin typeface="Montserrat"/>
              <a:ea typeface="Montserrat"/>
              <a:cs typeface="Montserrat"/>
              <a:sym typeface="Montserrat"/>
            </a:endParaRPr>
          </a:p>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POWER</a:t>
            </a:r>
            <a:endParaRPr>
              <a:latin typeface="Calibri"/>
              <a:ea typeface="Calibri"/>
              <a:cs typeface="Calibri"/>
              <a:sym typeface="Calibri"/>
            </a:endParaRPr>
          </a:p>
        </p:txBody>
      </p:sp>
      <p:sp>
        <p:nvSpPr>
          <p:cNvPr id="352" name="Google Shape;352;p37"/>
          <p:cNvSpPr txBox="1"/>
          <p:nvPr/>
        </p:nvSpPr>
        <p:spPr>
          <a:xfrm>
            <a:off x="1959300" y="2799025"/>
            <a:ext cx="2932800" cy="461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Peace is the Outcome</a:t>
            </a:r>
            <a:endParaRPr sz="1800" b="1">
              <a:solidFill>
                <a:srgbClr val="3C4E6A"/>
              </a:solidFill>
              <a:latin typeface="Montserrat"/>
              <a:ea typeface="Montserrat"/>
              <a:cs typeface="Montserrat"/>
              <a:sym typeface="Montserrat"/>
            </a:endParaRPr>
          </a:p>
        </p:txBody>
      </p:sp>
      <p:sp>
        <p:nvSpPr>
          <p:cNvPr id="353" name="Google Shape;353;p37"/>
          <p:cNvSpPr txBox="1"/>
          <p:nvPr/>
        </p:nvSpPr>
        <p:spPr>
          <a:xfrm>
            <a:off x="1959300" y="3331600"/>
            <a:ext cx="2474700" cy="461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Unity of Purpose</a:t>
            </a:r>
            <a:endParaRPr sz="1800" b="1">
              <a:solidFill>
                <a:srgbClr val="3C4E6A"/>
              </a:solidFill>
              <a:latin typeface="Montserrat"/>
              <a:ea typeface="Montserrat"/>
              <a:cs typeface="Montserrat"/>
              <a:sym typeface="Montserrat"/>
            </a:endParaRPr>
          </a:p>
        </p:txBody>
      </p:sp>
      <p:sp>
        <p:nvSpPr>
          <p:cNvPr id="354" name="Google Shape;354;p37"/>
          <p:cNvSpPr txBox="1"/>
          <p:nvPr/>
        </p:nvSpPr>
        <p:spPr>
          <a:xfrm>
            <a:off x="1959300" y="3846300"/>
            <a:ext cx="78696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Achieved through Personal Healing and Education, Creating a Spark in the Souls of the People to Believe and Act Accordingly</a:t>
            </a:r>
            <a:endParaRPr sz="1800" b="1">
              <a:solidFill>
                <a:srgbClr val="3C4E6A"/>
              </a:solidFill>
              <a:latin typeface="Montserrat"/>
              <a:ea typeface="Montserrat"/>
              <a:cs typeface="Montserrat"/>
              <a:sym typeface="Montserrat"/>
            </a:endParaRPr>
          </a:p>
        </p:txBody>
      </p:sp>
      <p:sp>
        <p:nvSpPr>
          <p:cNvPr id="355" name="Google Shape;355;p37"/>
          <p:cNvSpPr txBox="1"/>
          <p:nvPr/>
        </p:nvSpPr>
        <p:spPr>
          <a:xfrm>
            <a:off x="1959300" y="4638200"/>
            <a:ext cx="9173100" cy="461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Spirituality is the Highest Form of Political Consciousness </a:t>
            </a:r>
            <a:r>
              <a:rPr lang="en-US" sz="1500">
                <a:solidFill>
                  <a:srgbClr val="3C4E6A"/>
                </a:solidFill>
                <a:latin typeface="Montserrat"/>
                <a:ea typeface="Montserrat"/>
                <a:cs typeface="Montserrat"/>
                <a:sym typeface="Montserrat"/>
              </a:rPr>
              <a:t>~John Mohawk</a:t>
            </a:r>
            <a:endParaRPr sz="1500">
              <a:solidFill>
                <a:srgbClr val="3C4E6A"/>
              </a:solidFill>
              <a:latin typeface="Montserrat"/>
              <a:ea typeface="Montserrat"/>
              <a:cs typeface="Montserrat"/>
              <a:sym typeface="Montserrat"/>
            </a:endParaRPr>
          </a:p>
        </p:txBody>
      </p:sp>
      <p:sp>
        <p:nvSpPr>
          <p:cNvPr id="356" name="Google Shape;356;p37"/>
          <p:cNvSpPr txBox="1"/>
          <p:nvPr/>
        </p:nvSpPr>
        <p:spPr>
          <a:xfrm>
            <a:off x="1959300" y="5176175"/>
            <a:ext cx="6651300" cy="73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b="1">
                <a:solidFill>
                  <a:srgbClr val="3C4E6A"/>
                </a:solidFill>
                <a:latin typeface="Montserrat"/>
                <a:ea typeface="Montserrat"/>
                <a:cs typeface="Montserrat"/>
                <a:sym typeface="Montserrat"/>
              </a:rPr>
              <a:t>Spiritually Conscious Society Uses its Ability to Reason to Maintain a Healthy Society</a:t>
            </a:r>
            <a:endParaRPr sz="1800" b="1">
              <a:solidFill>
                <a:srgbClr val="3C4E6A"/>
              </a:solidFill>
              <a:latin typeface="Montserrat"/>
              <a:ea typeface="Montserrat"/>
              <a:cs typeface="Montserrat"/>
              <a:sym typeface="Montserrat"/>
            </a:endParaRPr>
          </a:p>
        </p:txBody>
      </p:sp>
      <p:pic>
        <p:nvPicPr>
          <p:cNvPr id="357" name="Google Shape;357;p37"/>
          <p:cNvPicPr preferRelativeResize="0"/>
          <p:nvPr/>
        </p:nvPicPr>
        <p:blipFill rotWithShape="1">
          <a:blip r:embed="rId3">
            <a:alphaModFix/>
          </a:blip>
          <a:srcRect l="47014" t="46466" r="47015" b="46898"/>
          <a:stretch/>
        </p:blipFill>
        <p:spPr>
          <a:xfrm>
            <a:off x="1597275" y="2066613"/>
            <a:ext cx="277200" cy="304800"/>
          </a:xfrm>
          <a:prstGeom prst="ellipse">
            <a:avLst/>
          </a:prstGeom>
          <a:noFill/>
          <a:ln>
            <a:noFill/>
          </a:ln>
        </p:spPr>
      </p:pic>
      <p:pic>
        <p:nvPicPr>
          <p:cNvPr id="358" name="Google Shape;358;p37"/>
          <p:cNvPicPr preferRelativeResize="0"/>
          <p:nvPr/>
        </p:nvPicPr>
        <p:blipFill rotWithShape="1">
          <a:blip r:embed="rId3">
            <a:alphaModFix/>
          </a:blip>
          <a:srcRect l="47014" t="46466" r="47015" b="46898"/>
          <a:stretch/>
        </p:blipFill>
        <p:spPr>
          <a:xfrm>
            <a:off x="1597275" y="2877463"/>
            <a:ext cx="277200" cy="304800"/>
          </a:xfrm>
          <a:prstGeom prst="ellipse">
            <a:avLst/>
          </a:prstGeom>
          <a:noFill/>
          <a:ln>
            <a:noFill/>
          </a:ln>
        </p:spPr>
      </p:pic>
      <p:pic>
        <p:nvPicPr>
          <p:cNvPr id="359" name="Google Shape;359;p37"/>
          <p:cNvPicPr preferRelativeResize="0"/>
          <p:nvPr/>
        </p:nvPicPr>
        <p:blipFill rotWithShape="1">
          <a:blip r:embed="rId3">
            <a:alphaModFix/>
          </a:blip>
          <a:srcRect l="47014" t="46466" r="47015" b="46898"/>
          <a:stretch/>
        </p:blipFill>
        <p:spPr>
          <a:xfrm>
            <a:off x="1597275" y="3410038"/>
            <a:ext cx="277200" cy="304800"/>
          </a:xfrm>
          <a:prstGeom prst="ellipse">
            <a:avLst/>
          </a:prstGeom>
          <a:noFill/>
          <a:ln>
            <a:noFill/>
          </a:ln>
        </p:spPr>
      </p:pic>
      <p:pic>
        <p:nvPicPr>
          <p:cNvPr id="360" name="Google Shape;360;p37"/>
          <p:cNvPicPr preferRelativeResize="0"/>
          <p:nvPr/>
        </p:nvPicPr>
        <p:blipFill rotWithShape="1">
          <a:blip r:embed="rId3">
            <a:alphaModFix/>
          </a:blip>
          <a:srcRect l="47014" t="46466" r="47015" b="46898"/>
          <a:stretch/>
        </p:blipFill>
        <p:spPr>
          <a:xfrm>
            <a:off x="1597275" y="3942613"/>
            <a:ext cx="277200" cy="304800"/>
          </a:xfrm>
          <a:prstGeom prst="ellipse">
            <a:avLst/>
          </a:prstGeom>
          <a:noFill/>
          <a:ln>
            <a:noFill/>
          </a:ln>
        </p:spPr>
      </p:pic>
      <p:pic>
        <p:nvPicPr>
          <p:cNvPr id="361" name="Google Shape;361;p37"/>
          <p:cNvPicPr preferRelativeResize="0"/>
          <p:nvPr/>
        </p:nvPicPr>
        <p:blipFill rotWithShape="1">
          <a:blip r:embed="rId3">
            <a:alphaModFix/>
          </a:blip>
          <a:srcRect l="47014" t="46466" r="47015" b="46898"/>
          <a:stretch/>
        </p:blipFill>
        <p:spPr>
          <a:xfrm>
            <a:off x="1597275" y="4716638"/>
            <a:ext cx="277200" cy="304800"/>
          </a:xfrm>
          <a:prstGeom prst="ellipse">
            <a:avLst/>
          </a:prstGeom>
          <a:noFill/>
          <a:ln>
            <a:noFill/>
          </a:ln>
        </p:spPr>
      </p:pic>
      <p:pic>
        <p:nvPicPr>
          <p:cNvPr id="362" name="Google Shape;362;p37"/>
          <p:cNvPicPr preferRelativeResize="0"/>
          <p:nvPr/>
        </p:nvPicPr>
        <p:blipFill rotWithShape="1">
          <a:blip r:embed="rId3">
            <a:alphaModFix/>
          </a:blip>
          <a:srcRect l="47014" t="46466" r="47015" b="46898"/>
          <a:stretch/>
        </p:blipFill>
        <p:spPr>
          <a:xfrm>
            <a:off x="1597275" y="5278288"/>
            <a:ext cx="277200" cy="3048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367"/>
        <p:cNvGrpSpPr/>
        <p:nvPr/>
      </p:nvGrpSpPr>
      <p:grpSpPr>
        <a:xfrm>
          <a:off x="0" y="0"/>
          <a:ext cx="0" cy="0"/>
          <a:chOff x="0" y="0"/>
          <a:chExt cx="0" cy="0"/>
        </a:xfrm>
      </p:grpSpPr>
      <p:sp>
        <p:nvSpPr>
          <p:cNvPr id="368" name="Google Shape;368;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369" name="Google Shape;369;p38"/>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370" name="Google Shape;370;p38"/>
          <p:cNvSpPr txBox="1"/>
          <p:nvPr/>
        </p:nvSpPr>
        <p:spPr>
          <a:xfrm>
            <a:off x="4599600" y="1923050"/>
            <a:ext cx="21846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1800">
                <a:solidFill>
                  <a:srgbClr val="3C4E6A"/>
                </a:solidFill>
                <a:latin typeface="Montserrat"/>
                <a:ea typeface="Montserrat"/>
                <a:cs typeface="Montserrat"/>
                <a:sym typeface="Montserrat"/>
              </a:rPr>
              <a:t>Empowerment</a:t>
            </a:r>
            <a:endParaRPr sz="1800" b="1">
              <a:solidFill>
                <a:srgbClr val="3C4E6A"/>
              </a:solidFill>
              <a:latin typeface="Montserrat"/>
              <a:ea typeface="Montserrat"/>
              <a:cs typeface="Montserrat"/>
              <a:sym typeface="Montserrat"/>
            </a:endParaRPr>
          </a:p>
        </p:txBody>
      </p:sp>
      <p:sp>
        <p:nvSpPr>
          <p:cNvPr id="371" name="Google Shape;371;p38"/>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8"/>
          <p:cNvSpPr txBox="1"/>
          <p:nvPr/>
        </p:nvSpPr>
        <p:spPr>
          <a:xfrm>
            <a:off x="1701450" y="763475"/>
            <a:ext cx="8789100" cy="7257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HAUDENOSAUNEE PRINCIPLES</a:t>
            </a:r>
            <a:endParaRPr sz="3905">
              <a:solidFill>
                <a:srgbClr val="FFF2CC"/>
              </a:solidFill>
              <a:latin typeface="Montserrat"/>
              <a:ea typeface="Montserrat"/>
              <a:cs typeface="Montserrat"/>
              <a:sym typeface="Montserrat"/>
            </a:endParaRPr>
          </a:p>
        </p:txBody>
      </p:sp>
      <p:sp>
        <p:nvSpPr>
          <p:cNvPr id="373" name="Google Shape;373;p38"/>
          <p:cNvSpPr/>
          <p:nvPr/>
        </p:nvSpPr>
        <p:spPr>
          <a:xfrm>
            <a:off x="1059600" y="1671650"/>
            <a:ext cx="3300600" cy="936900"/>
          </a:xfrm>
          <a:prstGeom prst="rect">
            <a:avLst/>
          </a:prstGeom>
          <a:solidFill>
            <a:srgbClr val="697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1059600" y="2608606"/>
            <a:ext cx="3300600" cy="936900"/>
          </a:xfrm>
          <a:prstGeom prst="rect">
            <a:avLst/>
          </a:prstGeom>
          <a:solidFill>
            <a:srgbClr val="849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8"/>
          <p:cNvSpPr/>
          <p:nvPr/>
        </p:nvSpPr>
        <p:spPr>
          <a:xfrm>
            <a:off x="1059600" y="3545562"/>
            <a:ext cx="3300600" cy="936900"/>
          </a:xfrm>
          <a:prstGeom prst="rect">
            <a:avLst/>
          </a:prstGeom>
          <a:solidFill>
            <a:srgbClr val="697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1059600" y="4482518"/>
            <a:ext cx="3300600" cy="936900"/>
          </a:xfrm>
          <a:prstGeom prst="rect">
            <a:avLst/>
          </a:prstGeom>
          <a:solidFill>
            <a:srgbClr val="849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1059600" y="5419474"/>
            <a:ext cx="3300600" cy="936900"/>
          </a:xfrm>
          <a:prstGeom prst="rect">
            <a:avLst/>
          </a:prstGeom>
          <a:solidFill>
            <a:srgbClr val="697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txBox="1"/>
          <p:nvPr/>
        </p:nvSpPr>
        <p:spPr>
          <a:xfrm>
            <a:off x="1059600" y="1923075"/>
            <a:ext cx="33006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Clr>
                <a:schemeClr val="dk1"/>
              </a:buClr>
              <a:buSzPts val="1100"/>
              <a:buFont typeface="Arial"/>
              <a:buNone/>
            </a:pPr>
            <a:r>
              <a:rPr lang="en-US" sz="1800" b="1">
                <a:solidFill>
                  <a:srgbClr val="3C4E6A"/>
                </a:solidFill>
                <a:latin typeface="Montserrat"/>
                <a:ea typeface="Montserrat"/>
                <a:cs typeface="Montserrat"/>
                <a:sym typeface="Montserrat"/>
              </a:rPr>
              <a:t>GAHSKYAONYOH</a:t>
            </a:r>
            <a:endParaRPr>
              <a:latin typeface="Calibri"/>
              <a:ea typeface="Calibri"/>
              <a:cs typeface="Calibri"/>
              <a:sym typeface="Calibri"/>
            </a:endParaRPr>
          </a:p>
        </p:txBody>
      </p:sp>
      <p:sp>
        <p:nvSpPr>
          <p:cNvPr id="379" name="Google Shape;379;p38"/>
          <p:cNvSpPr txBox="1"/>
          <p:nvPr/>
        </p:nvSpPr>
        <p:spPr>
          <a:xfrm>
            <a:off x="1059600" y="2860000"/>
            <a:ext cx="33006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800" b="1">
                <a:solidFill>
                  <a:srgbClr val="3C4E6A"/>
                </a:solidFill>
                <a:latin typeface="Montserrat"/>
                <a:ea typeface="Montserrat"/>
                <a:cs typeface="Montserrat"/>
                <a:sym typeface="Montserrat"/>
              </a:rPr>
              <a:t>GANOKWASRA</a:t>
            </a:r>
            <a:endParaRPr>
              <a:latin typeface="Calibri"/>
              <a:ea typeface="Calibri"/>
              <a:cs typeface="Calibri"/>
              <a:sym typeface="Calibri"/>
            </a:endParaRPr>
          </a:p>
        </p:txBody>
      </p:sp>
      <p:sp>
        <p:nvSpPr>
          <p:cNvPr id="380" name="Google Shape;380;p38"/>
          <p:cNvSpPr txBox="1"/>
          <p:nvPr/>
        </p:nvSpPr>
        <p:spPr>
          <a:xfrm>
            <a:off x="1059600" y="3796963"/>
            <a:ext cx="33006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800" b="1">
                <a:solidFill>
                  <a:srgbClr val="3C4E6A"/>
                </a:solidFill>
                <a:latin typeface="Montserrat"/>
                <a:ea typeface="Montserrat"/>
                <a:cs typeface="Montserrat"/>
                <a:sym typeface="Montserrat"/>
              </a:rPr>
              <a:t>GENDAO</a:t>
            </a:r>
            <a:endParaRPr>
              <a:latin typeface="Calibri"/>
              <a:ea typeface="Calibri"/>
              <a:cs typeface="Calibri"/>
              <a:sym typeface="Calibri"/>
            </a:endParaRPr>
          </a:p>
        </p:txBody>
      </p:sp>
      <p:sp>
        <p:nvSpPr>
          <p:cNvPr id="381" name="Google Shape;381;p38"/>
          <p:cNvSpPr txBox="1"/>
          <p:nvPr/>
        </p:nvSpPr>
        <p:spPr>
          <a:xfrm>
            <a:off x="1059600" y="4733900"/>
            <a:ext cx="33006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800" b="1">
                <a:solidFill>
                  <a:srgbClr val="3C4E6A"/>
                </a:solidFill>
                <a:latin typeface="Montserrat"/>
                <a:ea typeface="Montserrat"/>
                <a:cs typeface="Montserrat"/>
                <a:sym typeface="Montserrat"/>
              </a:rPr>
              <a:t>GASAHTSRA</a:t>
            </a:r>
            <a:endParaRPr>
              <a:latin typeface="Calibri"/>
              <a:ea typeface="Calibri"/>
              <a:cs typeface="Calibri"/>
              <a:sym typeface="Calibri"/>
            </a:endParaRPr>
          </a:p>
        </p:txBody>
      </p:sp>
      <p:sp>
        <p:nvSpPr>
          <p:cNvPr id="382" name="Google Shape;382;p38"/>
          <p:cNvSpPr txBox="1"/>
          <p:nvPr/>
        </p:nvSpPr>
        <p:spPr>
          <a:xfrm>
            <a:off x="1059600" y="5670875"/>
            <a:ext cx="33006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1800" b="1">
                <a:solidFill>
                  <a:srgbClr val="3C4E6A"/>
                </a:solidFill>
                <a:latin typeface="Montserrat"/>
                <a:ea typeface="Montserrat"/>
                <a:cs typeface="Montserrat"/>
                <a:sym typeface="Montserrat"/>
              </a:rPr>
              <a:t>AWEHAODE</a:t>
            </a:r>
            <a:endParaRPr>
              <a:latin typeface="Calibri"/>
              <a:ea typeface="Calibri"/>
              <a:cs typeface="Calibri"/>
              <a:sym typeface="Calibri"/>
            </a:endParaRPr>
          </a:p>
        </p:txBody>
      </p:sp>
      <p:sp>
        <p:nvSpPr>
          <p:cNvPr id="383" name="Google Shape;383;p38"/>
          <p:cNvSpPr txBox="1"/>
          <p:nvPr/>
        </p:nvSpPr>
        <p:spPr>
          <a:xfrm>
            <a:off x="4599600" y="2864913"/>
            <a:ext cx="60420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1800">
                <a:solidFill>
                  <a:srgbClr val="3C4E6A"/>
                </a:solidFill>
                <a:latin typeface="Montserrat"/>
                <a:ea typeface="Montserrat"/>
                <a:cs typeface="Montserrat"/>
                <a:sym typeface="Montserrat"/>
              </a:rPr>
              <a:t>Deep, Unconditional Caring for Self and Others</a:t>
            </a:r>
            <a:endParaRPr sz="1800" b="1">
              <a:solidFill>
                <a:srgbClr val="3C4E6A"/>
              </a:solidFill>
              <a:latin typeface="Montserrat"/>
              <a:ea typeface="Montserrat"/>
              <a:cs typeface="Montserrat"/>
              <a:sym typeface="Montserrat"/>
            </a:endParaRPr>
          </a:p>
        </p:txBody>
      </p:sp>
      <p:sp>
        <p:nvSpPr>
          <p:cNvPr id="384" name="Google Shape;384;p38"/>
          <p:cNvSpPr txBox="1"/>
          <p:nvPr/>
        </p:nvSpPr>
        <p:spPr>
          <a:xfrm>
            <a:off x="4599600" y="3796938"/>
            <a:ext cx="60420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1800">
                <a:solidFill>
                  <a:srgbClr val="3C4E6A"/>
                </a:solidFill>
                <a:latin typeface="Montserrat"/>
                <a:ea typeface="Montserrat"/>
                <a:cs typeface="Montserrat"/>
                <a:sym typeface="Montserrat"/>
              </a:rPr>
              <a:t>Compassion, Understanding of Others</a:t>
            </a:r>
            <a:endParaRPr sz="1800">
              <a:solidFill>
                <a:srgbClr val="3C4E6A"/>
              </a:solidFill>
              <a:latin typeface="Montserrat"/>
              <a:ea typeface="Montserrat"/>
              <a:cs typeface="Montserrat"/>
              <a:sym typeface="Montserrat"/>
            </a:endParaRPr>
          </a:p>
        </p:txBody>
      </p:sp>
      <p:sp>
        <p:nvSpPr>
          <p:cNvPr id="385" name="Google Shape;385;p38"/>
          <p:cNvSpPr txBox="1"/>
          <p:nvPr/>
        </p:nvSpPr>
        <p:spPr>
          <a:xfrm>
            <a:off x="4599600" y="4636750"/>
            <a:ext cx="60420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1800">
                <a:solidFill>
                  <a:srgbClr val="3C4E6A"/>
                </a:solidFill>
                <a:latin typeface="Montserrat"/>
                <a:ea typeface="Montserrat"/>
                <a:cs typeface="Montserrat"/>
                <a:sym typeface="Montserrat"/>
              </a:rPr>
              <a:t>Strength Within Oneself, Self Reflection, Balance, Embodying the Teachings of the “Good Mind”</a:t>
            </a:r>
            <a:endParaRPr sz="1800">
              <a:solidFill>
                <a:srgbClr val="3C4E6A"/>
              </a:solidFill>
              <a:latin typeface="Montserrat"/>
              <a:ea typeface="Montserrat"/>
              <a:cs typeface="Montserrat"/>
              <a:sym typeface="Montserrat"/>
            </a:endParaRPr>
          </a:p>
        </p:txBody>
      </p:sp>
      <p:sp>
        <p:nvSpPr>
          <p:cNvPr id="386" name="Google Shape;386;p38"/>
          <p:cNvSpPr txBox="1"/>
          <p:nvPr/>
        </p:nvSpPr>
        <p:spPr>
          <a:xfrm>
            <a:off x="4599600" y="5651913"/>
            <a:ext cx="60420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1800">
                <a:solidFill>
                  <a:srgbClr val="3C4E6A"/>
                </a:solidFill>
                <a:latin typeface="Montserrat"/>
                <a:ea typeface="Montserrat"/>
                <a:cs typeface="Montserrat"/>
                <a:sym typeface="Montserrat"/>
              </a:rPr>
              <a:t>Using a Soft Voice and Kind Words When Speaking</a:t>
            </a:r>
            <a:endParaRPr sz="1800">
              <a:solidFill>
                <a:srgbClr val="3C4E6A"/>
              </a:solidFill>
              <a:latin typeface="Montserrat"/>
              <a:ea typeface="Montserrat"/>
              <a:cs typeface="Montserrat"/>
              <a:sym typeface="Montserrat"/>
            </a:endParaRPr>
          </a:p>
        </p:txBody>
      </p:sp>
      <p:cxnSp>
        <p:nvCxnSpPr>
          <p:cNvPr id="387" name="Google Shape;387;p38"/>
          <p:cNvCxnSpPr/>
          <p:nvPr/>
        </p:nvCxnSpPr>
        <p:spPr>
          <a:xfrm>
            <a:off x="4360200" y="2608600"/>
            <a:ext cx="6784200" cy="0"/>
          </a:xfrm>
          <a:prstGeom prst="straightConnector1">
            <a:avLst/>
          </a:prstGeom>
          <a:noFill/>
          <a:ln w="9525" cap="flat" cmpd="sng">
            <a:solidFill>
              <a:schemeClr val="dk2"/>
            </a:solidFill>
            <a:prstDash val="dot"/>
            <a:round/>
            <a:headEnd type="none" w="med" len="med"/>
            <a:tailEnd type="none" w="med" len="med"/>
          </a:ln>
        </p:spPr>
      </p:cxnSp>
      <p:cxnSp>
        <p:nvCxnSpPr>
          <p:cNvPr id="388" name="Google Shape;388;p38"/>
          <p:cNvCxnSpPr/>
          <p:nvPr/>
        </p:nvCxnSpPr>
        <p:spPr>
          <a:xfrm>
            <a:off x="4360200" y="3554525"/>
            <a:ext cx="6784200" cy="0"/>
          </a:xfrm>
          <a:prstGeom prst="straightConnector1">
            <a:avLst/>
          </a:prstGeom>
          <a:noFill/>
          <a:ln w="9525" cap="flat" cmpd="sng">
            <a:solidFill>
              <a:schemeClr val="dk2"/>
            </a:solidFill>
            <a:prstDash val="dot"/>
            <a:round/>
            <a:headEnd type="none" w="med" len="med"/>
            <a:tailEnd type="none" w="med" len="med"/>
          </a:ln>
        </p:spPr>
      </p:cxnSp>
      <p:cxnSp>
        <p:nvCxnSpPr>
          <p:cNvPr id="389" name="Google Shape;389;p38"/>
          <p:cNvCxnSpPr/>
          <p:nvPr/>
        </p:nvCxnSpPr>
        <p:spPr>
          <a:xfrm>
            <a:off x="4360200" y="4470900"/>
            <a:ext cx="6784200" cy="0"/>
          </a:xfrm>
          <a:prstGeom prst="straightConnector1">
            <a:avLst/>
          </a:prstGeom>
          <a:noFill/>
          <a:ln w="9525" cap="flat" cmpd="sng">
            <a:solidFill>
              <a:schemeClr val="dk2"/>
            </a:solidFill>
            <a:prstDash val="dot"/>
            <a:round/>
            <a:headEnd type="none" w="med" len="med"/>
            <a:tailEnd type="none" w="med" len="med"/>
          </a:ln>
        </p:spPr>
      </p:cxnSp>
      <p:cxnSp>
        <p:nvCxnSpPr>
          <p:cNvPr id="390" name="Google Shape;390;p38"/>
          <p:cNvCxnSpPr/>
          <p:nvPr/>
        </p:nvCxnSpPr>
        <p:spPr>
          <a:xfrm>
            <a:off x="4360200" y="5419425"/>
            <a:ext cx="6784200" cy="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395"/>
        <p:cNvGrpSpPr/>
        <p:nvPr/>
      </p:nvGrpSpPr>
      <p:grpSpPr>
        <a:xfrm>
          <a:off x="0" y="0"/>
          <a:ext cx="0" cy="0"/>
          <a:chOff x="0" y="0"/>
          <a:chExt cx="0" cy="0"/>
        </a:xfrm>
      </p:grpSpPr>
      <p:sp>
        <p:nvSpPr>
          <p:cNvPr id="396" name="Google Shape;396;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397" name="Google Shape;397;p39"/>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398" name="Google Shape;398;p39"/>
          <p:cNvSpPr txBox="1"/>
          <p:nvPr/>
        </p:nvSpPr>
        <p:spPr>
          <a:xfrm>
            <a:off x="2126750" y="2780350"/>
            <a:ext cx="8511600" cy="3309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700" b="1">
                <a:solidFill>
                  <a:srgbClr val="3C4E6A"/>
                </a:solidFill>
                <a:latin typeface="Montserrat"/>
                <a:ea typeface="Montserrat"/>
                <a:cs typeface="Montserrat"/>
                <a:sym typeface="Montserrat"/>
              </a:rPr>
              <a:t>GOAL. Independence from Governments and Multinational Corporations</a:t>
            </a:r>
            <a:endParaRPr sz="1700" b="1">
              <a:solidFill>
                <a:srgbClr val="3C4E6A"/>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700" b="1">
                <a:solidFill>
                  <a:srgbClr val="3C4E6A"/>
                </a:solidFill>
                <a:latin typeface="Montserrat"/>
                <a:ea typeface="Montserrat"/>
                <a:cs typeface="Montserrat"/>
                <a:sym typeface="Montserrat"/>
              </a:rPr>
              <a:t>Our Culture is Communal, Ceremonies are Celebrated in Community</a:t>
            </a:r>
            <a:endParaRPr sz="1700" b="1">
              <a:solidFill>
                <a:srgbClr val="3C4E6A"/>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700" b="1">
                <a:solidFill>
                  <a:srgbClr val="3C4E6A"/>
                </a:solidFill>
                <a:latin typeface="Montserrat"/>
                <a:ea typeface="Montserrat"/>
                <a:cs typeface="Montserrat"/>
                <a:sym typeface="Montserrat"/>
              </a:rPr>
              <a:t>Clan based Kinship Systems, Relatives across territories in Canada/US and  throughout the Global Indigenous Community</a:t>
            </a:r>
            <a:endParaRPr sz="1700" b="1">
              <a:solidFill>
                <a:srgbClr val="3C4E6A"/>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700" b="1">
                <a:solidFill>
                  <a:srgbClr val="3C4E6A"/>
                </a:solidFill>
                <a:latin typeface="Montserrat"/>
                <a:ea typeface="Montserrat"/>
                <a:cs typeface="Montserrat"/>
                <a:sym typeface="Montserrat"/>
              </a:rPr>
              <a:t>Nations sit in Governance, Laws, Codes, Principles of Moral Justice</a:t>
            </a:r>
            <a:endParaRPr sz="1700" b="1">
              <a:solidFill>
                <a:srgbClr val="3C4E6A"/>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700" b="1">
                <a:solidFill>
                  <a:srgbClr val="3C4E6A"/>
                </a:solidFill>
                <a:latin typeface="Montserrat"/>
                <a:ea typeface="Montserrat"/>
                <a:cs typeface="Montserrat"/>
                <a:sym typeface="Montserrat"/>
              </a:rPr>
              <a:t>Our Homelands-Gardens, Waters, Medicines, Wild Foods</a:t>
            </a:r>
            <a:endParaRPr sz="1700" b="1">
              <a:solidFill>
                <a:srgbClr val="3C4E6A"/>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700" b="1">
                <a:solidFill>
                  <a:srgbClr val="3C4E6A"/>
                </a:solidFill>
                <a:latin typeface="Montserrat"/>
                <a:ea typeface="Montserrat"/>
                <a:cs typeface="Montserrat"/>
                <a:sym typeface="Montserrat"/>
              </a:rPr>
              <a:t>One People, Earth is the Floor, Sky is the Roof</a:t>
            </a:r>
            <a:endParaRPr sz="1700" b="1">
              <a:solidFill>
                <a:srgbClr val="3C4E6A"/>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1700" b="1">
                <a:solidFill>
                  <a:srgbClr val="3C4E6A"/>
                </a:solidFill>
                <a:latin typeface="Montserrat"/>
                <a:ea typeface="Montserrat"/>
                <a:cs typeface="Montserrat"/>
                <a:sym typeface="Montserrat"/>
              </a:rPr>
              <a:t>Ethics Guide the Reformation of Human Nature to Create a Global Coalition of Hope for Young People who Inherit the Future</a:t>
            </a:r>
            <a:endParaRPr sz="1700" b="1">
              <a:solidFill>
                <a:srgbClr val="3C4E6A"/>
              </a:solidFill>
              <a:latin typeface="Montserrat"/>
              <a:ea typeface="Montserrat"/>
              <a:cs typeface="Montserrat"/>
              <a:sym typeface="Montserrat"/>
            </a:endParaRPr>
          </a:p>
        </p:txBody>
      </p:sp>
      <p:sp>
        <p:nvSpPr>
          <p:cNvPr id="399" name="Google Shape;399;p39"/>
          <p:cNvSpPr/>
          <p:nvPr/>
        </p:nvSpPr>
        <p:spPr>
          <a:xfrm>
            <a:off x="1059625" y="528650"/>
            <a:ext cx="10072800" cy="19593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txBox="1"/>
          <p:nvPr/>
        </p:nvSpPr>
        <p:spPr>
          <a:xfrm>
            <a:off x="1701450" y="528650"/>
            <a:ext cx="8789100" cy="18078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1705">
                <a:solidFill>
                  <a:srgbClr val="FFF2CC"/>
                </a:solidFill>
                <a:latin typeface="Montserrat"/>
                <a:ea typeface="Montserrat"/>
                <a:cs typeface="Montserrat"/>
                <a:sym typeface="Montserrat"/>
              </a:rPr>
              <a:t>LIBERATION TECHNOLOGIES</a:t>
            </a:r>
            <a:r>
              <a:rPr lang="en-US" sz="3905">
                <a:solidFill>
                  <a:srgbClr val="FFF2CC"/>
                </a:solidFill>
                <a:latin typeface="Montserrat"/>
                <a:ea typeface="Montserrat"/>
                <a:cs typeface="Montserrat"/>
                <a:sym typeface="Montserrat"/>
              </a:rPr>
              <a:t> </a:t>
            </a:r>
            <a:endParaRPr sz="3905">
              <a:solidFill>
                <a:srgbClr val="FFF2CC"/>
              </a:solidFill>
              <a:latin typeface="Montserrat"/>
              <a:ea typeface="Montserrat"/>
              <a:cs typeface="Montserrat"/>
              <a:sym typeface="Montserrat"/>
            </a:endParaRPr>
          </a:p>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REVITALIZING LOCAL COMMUNITY BASED CULTURES</a:t>
            </a:r>
            <a:endParaRPr sz="3905">
              <a:solidFill>
                <a:srgbClr val="FFF2CC"/>
              </a:solidFill>
              <a:latin typeface="Montserrat"/>
              <a:ea typeface="Montserrat"/>
              <a:cs typeface="Montserrat"/>
              <a:sym typeface="Montserrat"/>
            </a:endParaRPr>
          </a:p>
        </p:txBody>
      </p:sp>
      <p:pic>
        <p:nvPicPr>
          <p:cNvPr id="401" name="Google Shape;401;p39"/>
          <p:cNvPicPr preferRelativeResize="0"/>
          <p:nvPr/>
        </p:nvPicPr>
        <p:blipFill rotWithShape="1">
          <a:blip r:embed="rId3">
            <a:alphaModFix/>
          </a:blip>
          <a:srcRect l="47014" t="46466" r="47015" b="46898"/>
          <a:stretch/>
        </p:blipFill>
        <p:spPr>
          <a:xfrm>
            <a:off x="1752500" y="2820388"/>
            <a:ext cx="277200" cy="304800"/>
          </a:xfrm>
          <a:prstGeom prst="ellipse">
            <a:avLst/>
          </a:prstGeom>
          <a:noFill/>
          <a:ln>
            <a:noFill/>
          </a:ln>
        </p:spPr>
      </p:pic>
      <p:pic>
        <p:nvPicPr>
          <p:cNvPr id="402" name="Google Shape;402;p39"/>
          <p:cNvPicPr preferRelativeResize="0"/>
          <p:nvPr/>
        </p:nvPicPr>
        <p:blipFill rotWithShape="1">
          <a:blip r:embed="rId3">
            <a:alphaModFix/>
          </a:blip>
          <a:srcRect l="47014" t="46466" r="47015" b="46898"/>
          <a:stretch/>
        </p:blipFill>
        <p:spPr>
          <a:xfrm>
            <a:off x="1752500" y="3219438"/>
            <a:ext cx="277200" cy="304800"/>
          </a:xfrm>
          <a:prstGeom prst="ellipse">
            <a:avLst/>
          </a:prstGeom>
          <a:noFill/>
          <a:ln>
            <a:noFill/>
          </a:ln>
        </p:spPr>
      </p:pic>
      <p:pic>
        <p:nvPicPr>
          <p:cNvPr id="403" name="Google Shape;403;p39"/>
          <p:cNvPicPr preferRelativeResize="0"/>
          <p:nvPr/>
        </p:nvPicPr>
        <p:blipFill rotWithShape="1">
          <a:blip r:embed="rId3">
            <a:alphaModFix/>
          </a:blip>
          <a:srcRect l="47014" t="46466" r="47015" b="46898"/>
          <a:stretch/>
        </p:blipFill>
        <p:spPr>
          <a:xfrm>
            <a:off x="1752500" y="3618488"/>
            <a:ext cx="277200" cy="304800"/>
          </a:xfrm>
          <a:prstGeom prst="ellipse">
            <a:avLst/>
          </a:prstGeom>
          <a:noFill/>
          <a:ln>
            <a:noFill/>
          </a:ln>
        </p:spPr>
      </p:pic>
      <p:pic>
        <p:nvPicPr>
          <p:cNvPr id="404" name="Google Shape;404;p39"/>
          <p:cNvPicPr preferRelativeResize="0"/>
          <p:nvPr/>
        </p:nvPicPr>
        <p:blipFill rotWithShape="1">
          <a:blip r:embed="rId3">
            <a:alphaModFix/>
          </a:blip>
          <a:srcRect l="47014" t="46466" r="47015" b="46898"/>
          <a:stretch/>
        </p:blipFill>
        <p:spPr>
          <a:xfrm>
            <a:off x="1752500" y="4224488"/>
            <a:ext cx="277200" cy="304800"/>
          </a:xfrm>
          <a:prstGeom prst="ellipse">
            <a:avLst/>
          </a:prstGeom>
          <a:noFill/>
          <a:ln>
            <a:noFill/>
          </a:ln>
        </p:spPr>
      </p:pic>
      <p:pic>
        <p:nvPicPr>
          <p:cNvPr id="405" name="Google Shape;405;p39"/>
          <p:cNvPicPr preferRelativeResize="0"/>
          <p:nvPr/>
        </p:nvPicPr>
        <p:blipFill rotWithShape="1">
          <a:blip r:embed="rId3">
            <a:alphaModFix/>
          </a:blip>
          <a:srcRect l="47014" t="46466" r="47015" b="46898"/>
          <a:stretch/>
        </p:blipFill>
        <p:spPr>
          <a:xfrm>
            <a:off x="1752500" y="4645738"/>
            <a:ext cx="277200" cy="304800"/>
          </a:xfrm>
          <a:prstGeom prst="ellipse">
            <a:avLst/>
          </a:prstGeom>
          <a:noFill/>
          <a:ln>
            <a:noFill/>
          </a:ln>
        </p:spPr>
      </p:pic>
      <p:pic>
        <p:nvPicPr>
          <p:cNvPr id="406" name="Google Shape;406;p39"/>
          <p:cNvPicPr preferRelativeResize="0"/>
          <p:nvPr/>
        </p:nvPicPr>
        <p:blipFill rotWithShape="1">
          <a:blip r:embed="rId3">
            <a:alphaModFix/>
          </a:blip>
          <a:srcRect l="47014" t="46466" r="47015" b="46898"/>
          <a:stretch/>
        </p:blipFill>
        <p:spPr>
          <a:xfrm>
            <a:off x="1752500" y="5053838"/>
            <a:ext cx="277200" cy="304800"/>
          </a:xfrm>
          <a:prstGeom prst="ellipse">
            <a:avLst/>
          </a:prstGeom>
          <a:noFill/>
          <a:ln>
            <a:noFill/>
          </a:ln>
        </p:spPr>
      </p:pic>
      <p:pic>
        <p:nvPicPr>
          <p:cNvPr id="407" name="Google Shape;407;p39"/>
          <p:cNvPicPr preferRelativeResize="0"/>
          <p:nvPr/>
        </p:nvPicPr>
        <p:blipFill rotWithShape="1">
          <a:blip r:embed="rId3">
            <a:alphaModFix/>
          </a:blip>
          <a:srcRect l="47014" t="46466" r="47015" b="46898"/>
          <a:stretch/>
        </p:blipFill>
        <p:spPr>
          <a:xfrm>
            <a:off x="1752500" y="5461938"/>
            <a:ext cx="277200" cy="3048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412"/>
        <p:cNvGrpSpPr/>
        <p:nvPr/>
      </p:nvGrpSpPr>
      <p:grpSpPr>
        <a:xfrm>
          <a:off x="0" y="0"/>
          <a:ext cx="0" cy="0"/>
          <a:chOff x="0" y="0"/>
          <a:chExt cx="0" cy="0"/>
        </a:xfrm>
      </p:grpSpPr>
      <p:sp>
        <p:nvSpPr>
          <p:cNvPr id="413" name="Google Shape;413;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414" name="Google Shape;414;p40"/>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415" name="Google Shape;415;p40"/>
          <p:cNvSpPr txBox="1"/>
          <p:nvPr/>
        </p:nvSpPr>
        <p:spPr>
          <a:xfrm>
            <a:off x="1568575" y="2962450"/>
            <a:ext cx="9054900" cy="11964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1000"/>
              </a:spcBef>
              <a:spcAft>
                <a:spcPts val="0"/>
              </a:spcAft>
              <a:buNone/>
            </a:pPr>
            <a:r>
              <a:rPr lang="en-US" sz="1800" b="1">
                <a:solidFill>
                  <a:srgbClr val="3C4E6A"/>
                </a:solidFill>
                <a:latin typeface="Montserrat"/>
                <a:ea typeface="Montserrat"/>
                <a:cs typeface="Montserrat"/>
                <a:sym typeface="Montserrat"/>
              </a:rPr>
              <a:t>Pity the Generation that Allows Destruction on Mother Earth		  they will know Unspeakable Suffering”</a:t>
            </a:r>
            <a:endParaRPr sz="1800" b="1">
              <a:solidFill>
                <a:srgbClr val="3C4E6A"/>
              </a:solidFill>
              <a:latin typeface="Montserrat"/>
              <a:ea typeface="Montserrat"/>
              <a:cs typeface="Montserrat"/>
              <a:sym typeface="Montserrat"/>
            </a:endParaRPr>
          </a:p>
          <a:p>
            <a:pPr marL="457200" lvl="0" indent="0" algn="ctr" rtl="0">
              <a:lnSpc>
                <a:spcPct val="115000"/>
              </a:lnSpc>
              <a:spcBef>
                <a:spcPts val="1000"/>
              </a:spcBef>
              <a:spcAft>
                <a:spcPts val="0"/>
              </a:spcAft>
              <a:buNone/>
            </a:pPr>
            <a:r>
              <a:rPr lang="en-US" sz="1600">
                <a:solidFill>
                  <a:srgbClr val="3C4E6A"/>
                </a:solidFill>
                <a:latin typeface="Montserrat"/>
                <a:ea typeface="Montserrat"/>
                <a:cs typeface="Montserrat"/>
                <a:sym typeface="Montserrat"/>
              </a:rPr>
              <a:t>~Kariwiio</a:t>
            </a:r>
            <a:endParaRPr sz="1600">
              <a:solidFill>
                <a:srgbClr val="3C4E6A"/>
              </a:solidFill>
              <a:latin typeface="Montserrat"/>
              <a:ea typeface="Montserrat"/>
              <a:cs typeface="Montserrat"/>
              <a:sym typeface="Montserrat"/>
            </a:endParaRPr>
          </a:p>
        </p:txBody>
      </p:sp>
      <p:sp>
        <p:nvSpPr>
          <p:cNvPr id="416" name="Google Shape;416;p40"/>
          <p:cNvSpPr/>
          <p:nvPr/>
        </p:nvSpPr>
        <p:spPr>
          <a:xfrm>
            <a:off x="1059625" y="528650"/>
            <a:ext cx="10072800" cy="19593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txBox="1"/>
          <p:nvPr/>
        </p:nvSpPr>
        <p:spPr>
          <a:xfrm>
            <a:off x="1701450" y="528650"/>
            <a:ext cx="8789100" cy="18078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1705">
                <a:solidFill>
                  <a:srgbClr val="FFF2CC"/>
                </a:solidFill>
                <a:latin typeface="Montserrat"/>
                <a:ea typeface="Montserrat"/>
                <a:cs typeface="Montserrat"/>
                <a:sym typeface="Montserrat"/>
              </a:rPr>
              <a:t>LIBERATION TECHNOLOGIES</a:t>
            </a:r>
            <a:r>
              <a:rPr lang="en-US" sz="3905">
                <a:solidFill>
                  <a:srgbClr val="FFF2CC"/>
                </a:solidFill>
                <a:latin typeface="Montserrat"/>
                <a:ea typeface="Montserrat"/>
                <a:cs typeface="Montserrat"/>
                <a:sym typeface="Montserrat"/>
              </a:rPr>
              <a:t> </a:t>
            </a:r>
            <a:endParaRPr sz="3905">
              <a:solidFill>
                <a:srgbClr val="FFF2CC"/>
              </a:solidFill>
              <a:latin typeface="Montserrat"/>
              <a:ea typeface="Montserrat"/>
              <a:cs typeface="Montserrat"/>
              <a:sym typeface="Montserrat"/>
            </a:endParaRPr>
          </a:p>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REVITALIZING LOCAL COMMUNITY BASED CULTURES</a:t>
            </a:r>
            <a:endParaRPr sz="3905">
              <a:solidFill>
                <a:srgbClr val="FFF2CC"/>
              </a:solidFill>
              <a:latin typeface="Montserrat"/>
              <a:ea typeface="Montserrat"/>
              <a:cs typeface="Montserrat"/>
              <a:sym typeface="Montserrat"/>
            </a:endParaRPr>
          </a:p>
        </p:txBody>
      </p:sp>
      <p:sp>
        <p:nvSpPr>
          <p:cNvPr id="418" name="Google Shape;418;p40"/>
          <p:cNvSpPr txBox="1"/>
          <p:nvPr/>
        </p:nvSpPr>
        <p:spPr>
          <a:xfrm>
            <a:off x="2242975" y="4448825"/>
            <a:ext cx="8380500" cy="122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US" sz="1800" b="1">
                <a:solidFill>
                  <a:srgbClr val="3C4E6A"/>
                </a:solidFill>
                <a:latin typeface="Montserrat"/>
                <a:ea typeface="Montserrat"/>
                <a:cs typeface="Montserrat"/>
                <a:sym typeface="Montserrat"/>
              </a:rPr>
              <a:t>Mother Earth is Chief, We are Her servants, She is Not a Commodity</a:t>
            </a:r>
            <a:endParaRPr sz="1800" b="1">
              <a:solidFill>
                <a:srgbClr val="3C4E6A"/>
              </a:solidFill>
              <a:latin typeface="Montserrat"/>
              <a:ea typeface="Montserrat"/>
              <a:cs typeface="Montserrat"/>
              <a:sym typeface="Montserrat"/>
            </a:endParaRPr>
          </a:p>
          <a:p>
            <a:pPr marL="0" lvl="0" indent="0" algn="l" rtl="0">
              <a:lnSpc>
                <a:spcPct val="115000"/>
              </a:lnSpc>
              <a:spcBef>
                <a:spcPts val="1000"/>
              </a:spcBef>
              <a:spcAft>
                <a:spcPts val="0"/>
              </a:spcAft>
              <a:buClr>
                <a:schemeClr val="dk1"/>
              </a:buClr>
              <a:buSzPts val="1100"/>
              <a:buFont typeface="Arial"/>
              <a:buNone/>
            </a:pPr>
            <a:r>
              <a:rPr lang="en-US" sz="1800" b="1">
                <a:solidFill>
                  <a:srgbClr val="3C4E6A"/>
                </a:solidFill>
                <a:latin typeface="Montserrat"/>
                <a:ea typeface="Montserrat"/>
                <a:cs typeface="Montserrat"/>
                <a:sym typeface="Montserrat"/>
              </a:rPr>
              <a:t>Apply this Knowledge to a New Economy, New Governance, 		 New Health System, New Education, New Lifestyles</a:t>
            </a:r>
            <a:endParaRPr>
              <a:latin typeface="Calibri"/>
              <a:ea typeface="Calibri"/>
              <a:cs typeface="Calibri"/>
              <a:sym typeface="Calibri"/>
            </a:endParaRPr>
          </a:p>
        </p:txBody>
      </p:sp>
      <p:sp>
        <p:nvSpPr>
          <p:cNvPr id="419" name="Google Shape;419;p40"/>
          <p:cNvSpPr txBox="1"/>
          <p:nvPr/>
        </p:nvSpPr>
        <p:spPr>
          <a:xfrm>
            <a:off x="1701450" y="2746145"/>
            <a:ext cx="1019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solidFill>
                  <a:srgbClr val="3C4E6A"/>
                </a:solidFill>
                <a:latin typeface="Lobster"/>
                <a:ea typeface="Lobster"/>
                <a:cs typeface="Lobster"/>
                <a:sym typeface="Lobster"/>
              </a:rPr>
              <a:t>“</a:t>
            </a:r>
            <a:endParaRPr sz="7200">
              <a:solidFill>
                <a:srgbClr val="3C4E6A"/>
              </a:solidFill>
              <a:latin typeface="Lobster"/>
              <a:ea typeface="Lobster"/>
              <a:cs typeface="Lobster"/>
              <a:sym typeface="Lobster"/>
            </a:endParaRPr>
          </a:p>
        </p:txBody>
      </p:sp>
      <p:sp>
        <p:nvSpPr>
          <p:cNvPr id="420" name="Google Shape;420;p40"/>
          <p:cNvSpPr txBox="1"/>
          <p:nvPr/>
        </p:nvSpPr>
        <p:spPr>
          <a:xfrm rot="10800000">
            <a:off x="9385675" y="2224320"/>
            <a:ext cx="1019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solidFill>
                  <a:srgbClr val="3C4E6A"/>
                </a:solidFill>
                <a:latin typeface="Lobster"/>
                <a:ea typeface="Lobster"/>
                <a:cs typeface="Lobster"/>
                <a:sym typeface="Lobster"/>
              </a:rPr>
              <a:t>“</a:t>
            </a:r>
            <a:endParaRPr sz="7200">
              <a:solidFill>
                <a:srgbClr val="3C4E6A"/>
              </a:solidFill>
              <a:latin typeface="Lobster"/>
              <a:ea typeface="Lobster"/>
              <a:cs typeface="Lobster"/>
              <a:sym typeface="Lobster"/>
            </a:endParaRPr>
          </a:p>
        </p:txBody>
      </p:sp>
      <p:pic>
        <p:nvPicPr>
          <p:cNvPr id="421" name="Google Shape;421;p40"/>
          <p:cNvPicPr preferRelativeResize="0"/>
          <p:nvPr/>
        </p:nvPicPr>
        <p:blipFill rotWithShape="1">
          <a:blip r:embed="rId3">
            <a:alphaModFix/>
          </a:blip>
          <a:srcRect l="47014" t="46466" r="47015" b="46898"/>
          <a:stretch/>
        </p:blipFill>
        <p:spPr>
          <a:xfrm>
            <a:off x="1870750" y="4516013"/>
            <a:ext cx="277200" cy="304800"/>
          </a:xfrm>
          <a:prstGeom prst="ellipse">
            <a:avLst/>
          </a:prstGeom>
          <a:noFill/>
          <a:ln>
            <a:noFill/>
          </a:ln>
        </p:spPr>
      </p:pic>
      <p:pic>
        <p:nvPicPr>
          <p:cNvPr id="422" name="Google Shape;422;p40"/>
          <p:cNvPicPr preferRelativeResize="0"/>
          <p:nvPr/>
        </p:nvPicPr>
        <p:blipFill rotWithShape="1">
          <a:blip r:embed="rId3">
            <a:alphaModFix/>
          </a:blip>
          <a:srcRect l="47014" t="46466" r="47015" b="46898"/>
          <a:stretch/>
        </p:blipFill>
        <p:spPr>
          <a:xfrm>
            <a:off x="1870750" y="4969188"/>
            <a:ext cx="277200" cy="3048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49DC3"/>
        </a:solidFill>
        <a:effectLst/>
      </p:bgPr>
    </p:bg>
    <p:spTree>
      <p:nvGrpSpPr>
        <p:cNvPr id="1" name="Shape 426"/>
        <p:cNvGrpSpPr/>
        <p:nvPr/>
      </p:nvGrpSpPr>
      <p:grpSpPr>
        <a:xfrm>
          <a:off x="0" y="0"/>
          <a:ext cx="0" cy="0"/>
          <a:chOff x="0" y="0"/>
          <a:chExt cx="0" cy="0"/>
        </a:xfrm>
      </p:grpSpPr>
      <p:sp>
        <p:nvSpPr>
          <p:cNvPr id="427" name="Google Shape;427;p41"/>
          <p:cNvSpPr/>
          <p:nvPr/>
        </p:nvSpPr>
        <p:spPr>
          <a:xfrm>
            <a:off x="-25" y="0"/>
            <a:ext cx="1271100" cy="6858000"/>
          </a:xfrm>
          <a:prstGeom prst="rect">
            <a:avLst/>
          </a:prstGeom>
          <a:solidFill>
            <a:srgbClr val="2A5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1"/>
          <p:cNvSpPr txBox="1"/>
          <p:nvPr/>
        </p:nvSpPr>
        <p:spPr>
          <a:xfrm>
            <a:off x="8265625" y="5518900"/>
            <a:ext cx="2377800" cy="12606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105">
                <a:solidFill>
                  <a:srgbClr val="FFF2CC"/>
                </a:solidFill>
                <a:latin typeface="Montserrat"/>
                <a:ea typeface="Montserrat"/>
                <a:cs typeface="Montserrat"/>
                <a:sym typeface="Montserrat"/>
              </a:rPr>
              <a:t>MEN’S</a:t>
            </a:r>
            <a:endParaRPr sz="3105">
              <a:solidFill>
                <a:srgbClr val="FFF2CC"/>
              </a:solidFill>
              <a:latin typeface="Montserrat"/>
              <a:ea typeface="Montserrat"/>
              <a:cs typeface="Montserrat"/>
              <a:sym typeface="Montserrat"/>
            </a:endParaRPr>
          </a:p>
          <a:p>
            <a:pPr marL="45720" lvl="0" indent="0" algn="ctr" rtl="0">
              <a:lnSpc>
                <a:spcPct val="90000"/>
              </a:lnSpc>
              <a:spcBef>
                <a:spcPts val="0"/>
              </a:spcBef>
              <a:spcAft>
                <a:spcPts val="0"/>
              </a:spcAft>
              <a:buNone/>
            </a:pPr>
            <a:r>
              <a:rPr lang="en-US" sz="3105">
                <a:solidFill>
                  <a:srgbClr val="FFF2CC"/>
                </a:solidFill>
                <a:latin typeface="Montserrat"/>
                <a:ea typeface="Montserrat"/>
                <a:cs typeface="Montserrat"/>
                <a:sym typeface="Montserrat"/>
              </a:rPr>
              <a:t>WHEEL</a:t>
            </a:r>
            <a:endParaRPr sz="31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sp>
        <p:nvSpPr>
          <p:cNvPr id="429" name="Google Shape;429;p41"/>
          <p:cNvSpPr/>
          <p:nvPr/>
        </p:nvSpPr>
        <p:spPr>
          <a:xfrm>
            <a:off x="10920925" y="0"/>
            <a:ext cx="1271100" cy="6858000"/>
          </a:xfrm>
          <a:prstGeom prst="rect">
            <a:avLst/>
          </a:prstGeom>
          <a:solidFill>
            <a:srgbClr val="2A5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 name="Google Shape;430;p41"/>
          <p:cNvPicPr preferRelativeResize="0"/>
          <p:nvPr/>
        </p:nvPicPr>
        <p:blipFill rotWithShape="1">
          <a:blip r:embed="rId3">
            <a:alphaModFix/>
          </a:blip>
          <a:srcRect r="51333"/>
          <a:stretch/>
        </p:blipFill>
        <p:spPr>
          <a:xfrm>
            <a:off x="2865751" y="256974"/>
            <a:ext cx="6697017" cy="63440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49DC3"/>
        </a:solidFill>
        <a:effectLst/>
      </p:bgPr>
    </p:bg>
    <p:spTree>
      <p:nvGrpSpPr>
        <p:cNvPr id="1" name="Shape 434"/>
        <p:cNvGrpSpPr/>
        <p:nvPr/>
      </p:nvGrpSpPr>
      <p:grpSpPr>
        <a:xfrm>
          <a:off x="0" y="0"/>
          <a:ext cx="0" cy="0"/>
          <a:chOff x="0" y="0"/>
          <a:chExt cx="0" cy="0"/>
        </a:xfrm>
      </p:grpSpPr>
      <p:sp>
        <p:nvSpPr>
          <p:cNvPr id="435" name="Google Shape;435;p42"/>
          <p:cNvSpPr/>
          <p:nvPr/>
        </p:nvSpPr>
        <p:spPr>
          <a:xfrm>
            <a:off x="-25" y="0"/>
            <a:ext cx="1271100" cy="6858000"/>
          </a:xfrm>
          <a:prstGeom prst="rect">
            <a:avLst/>
          </a:prstGeom>
          <a:solidFill>
            <a:srgbClr val="2A5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2"/>
          <p:cNvSpPr txBox="1"/>
          <p:nvPr/>
        </p:nvSpPr>
        <p:spPr>
          <a:xfrm>
            <a:off x="8265625" y="5518900"/>
            <a:ext cx="2377800" cy="12606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105">
                <a:solidFill>
                  <a:srgbClr val="FFF2CC"/>
                </a:solidFill>
                <a:latin typeface="Montserrat"/>
                <a:ea typeface="Montserrat"/>
                <a:cs typeface="Montserrat"/>
                <a:sym typeface="Montserrat"/>
              </a:rPr>
              <a:t>WOMEN’S</a:t>
            </a:r>
            <a:endParaRPr sz="3105">
              <a:solidFill>
                <a:srgbClr val="FFF2CC"/>
              </a:solidFill>
              <a:latin typeface="Montserrat"/>
              <a:ea typeface="Montserrat"/>
              <a:cs typeface="Montserrat"/>
              <a:sym typeface="Montserrat"/>
            </a:endParaRPr>
          </a:p>
          <a:p>
            <a:pPr marL="45720" lvl="0" indent="0" algn="ctr" rtl="0">
              <a:lnSpc>
                <a:spcPct val="90000"/>
              </a:lnSpc>
              <a:spcBef>
                <a:spcPts val="0"/>
              </a:spcBef>
              <a:spcAft>
                <a:spcPts val="0"/>
              </a:spcAft>
              <a:buNone/>
            </a:pPr>
            <a:r>
              <a:rPr lang="en-US" sz="3105">
                <a:solidFill>
                  <a:srgbClr val="FFF2CC"/>
                </a:solidFill>
                <a:latin typeface="Montserrat"/>
                <a:ea typeface="Montserrat"/>
                <a:cs typeface="Montserrat"/>
                <a:sym typeface="Montserrat"/>
              </a:rPr>
              <a:t>WHEEL</a:t>
            </a:r>
            <a:endParaRPr sz="31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sp>
        <p:nvSpPr>
          <p:cNvPr id="437" name="Google Shape;437;p42"/>
          <p:cNvSpPr/>
          <p:nvPr/>
        </p:nvSpPr>
        <p:spPr>
          <a:xfrm>
            <a:off x="10920925" y="0"/>
            <a:ext cx="1271100" cy="6858000"/>
          </a:xfrm>
          <a:prstGeom prst="rect">
            <a:avLst/>
          </a:prstGeom>
          <a:solidFill>
            <a:srgbClr val="2A5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8" name="Google Shape;438;p42"/>
          <p:cNvPicPr preferRelativeResize="0"/>
          <p:nvPr/>
        </p:nvPicPr>
        <p:blipFill rotWithShape="1">
          <a:blip r:embed="rId3">
            <a:alphaModFix/>
          </a:blip>
          <a:srcRect l="51893" r="-559"/>
          <a:stretch/>
        </p:blipFill>
        <p:spPr>
          <a:xfrm>
            <a:off x="2570139" y="256974"/>
            <a:ext cx="6697017" cy="634405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49DC3"/>
        </a:solidFill>
        <a:effectLst/>
      </p:bgPr>
    </p:bg>
    <p:spTree>
      <p:nvGrpSpPr>
        <p:cNvPr id="1" name="Shape 442"/>
        <p:cNvGrpSpPr/>
        <p:nvPr/>
      </p:nvGrpSpPr>
      <p:grpSpPr>
        <a:xfrm>
          <a:off x="0" y="0"/>
          <a:ext cx="0" cy="0"/>
          <a:chOff x="0" y="0"/>
          <a:chExt cx="0" cy="0"/>
        </a:xfrm>
      </p:grpSpPr>
      <p:pic>
        <p:nvPicPr>
          <p:cNvPr id="443" name="Google Shape;443;p43"/>
          <p:cNvPicPr preferRelativeResize="0"/>
          <p:nvPr/>
        </p:nvPicPr>
        <p:blipFill rotWithShape="1">
          <a:blip r:embed="rId3">
            <a:alphaModFix/>
          </a:blip>
          <a:srcRect/>
          <a:stretch/>
        </p:blipFill>
        <p:spPr>
          <a:xfrm flipH="1">
            <a:off x="-16950" y="0"/>
            <a:ext cx="12192003" cy="6857999"/>
          </a:xfrm>
          <a:prstGeom prst="rect">
            <a:avLst/>
          </a:prstGeom>
          <a:noFill/>
          <a:ln>
            <a:noFill/>
          </a:ln>
        </p:spPr>
      </p:pic>
      <p:pic>
        <p:nvPicPr>
          <p:cNvPr id="444" name="Google Shape;444;p43"/>
          <p:cNvPicPr preferRelativeResize="0"/>
          <p:nvPr/>
        </p:nvPicPr>
        <p:blipFill>
          <a:blip r:embed="rId4">
            <a:alphaModFix/>
          </a:blip>
          <a:stretch>
            <a:fillRect/>
          </a:stretch>
        </p:blipFill>
        <p:spPr>
          <a:xfrm>
            <a:off x="4469630" y="177375"/>
            <a:ext cx="6929588" cy="6857998"/>
          </a:xfrm>
          <a:prstGeom prst="rect">
            <a:avLst/>
          </a:prstGeom>
          <a:noFill/>
          <a:ln>
            <a:noFill/>
          </a:ln>
        </p:spPr>
      </p:pic>
      <p:sp>
        <p:nvSpPr>
          <p:cNvPr id="445" name="Google Shape;445;p43"/>
          <p:cNvSpPr txBox="1"/>
          <p:nvPr/>
        </p:nvSpPr>
        <p:spPr>
          <a:xfrm>
            <a:off x="249100" y="1136050"/>
            <a:ext cx="3396000" cy="2405100"/>
          </a:xfrm>
          <a:prstGeom prst="rect">
            <a:avLst/>
          </a:prstGeom>
          <a:noFill/>
          <a:ln>
            <a:noFill/>
          </a:ln>
          <a:effectLst>
            <a:outerShdw blurRad="257175" dist="28575" dir="4800000" algn="bl" rotWithShape="0">
              <a:srgbClr val="FFFFFF">
                <a:alpha val="86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US" sz="3105">
                <a:solidFill>
                  <a:srgbClr val="3C4E6A"/>
                </a:solidFill>
                <a:latin typeface="Montserrat"/>
                <a:ea typeface="Montserrat"/>
                <a:cs typeface="Montserrat"/>
                <a:sym typeface="Montserrat"/>
              </a:rPr>
              <a:t>THE</a:t>
            </a:r>
            <a:endParaRPr sz="3105">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3105">
                <a:solidFill>
                  <a:srgbClr val="3C4E6A"/>
                </a:solidFill>
                <a:latin typeface="Montserrat"/>
                <a:ea typeface="Montserrat"/>
                <a:cs typeface="Montserrat"/>
                <a:sym typeface="Montserrat"/>
              </a:rPr>
              <a:t>NATURAL</a:t>
            </a:r>
            <a:endParaRPr sz="3105">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3105">
                <a:solidFill>
                  <a:srgbClr val="3C4E6A"/>
                </a:solidFill>
                <a:latin typeface="Montserrat"/>
                <a:ea typeface="Montserrat"/>
                <a:cs typeface="Montserrat"/>
                <a:sym typeface="Montserrat"/>
              </a:rPr>
              <a:t>ORDER</a:t>
            </a:r>
            <a:endParaRPr sz="3105">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2005">
                <a:solidFill>
                  <a:srgbClr val="3C4E6A"/>
                </a:solidFill>
                <a:latin typeface="Montserrat"/>
                <a:ea typeface="Montserrat"/>
                <a:cs typeface="Montserrat"/>
                <a:sym typeface="Montserrat"/>
              </a:rPr>
              <a:t>of</a:t>
            </a:r>
            <a:endParaRPr sz="2005">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3105">
                <a:solidFill>
                  <a:srgbClr val="3C4E6A"/>
                </a:solidFill>
                <a:latin typeface="Montserrat"/>
                <a:ea typeface="Montserrat"/>
                <a:cs typeface="Montserrat"/>
                <a:sym typeface="Montserrat"/>
              </a:rPr>
              <a:t>HUMANITY</a:t>
            </a:r>
            <a:endParaRPr sz="3105">
              <a:solidFill>
                <a:srgbClr val="3C4E6A"/>
              </a:solidFill>
              <a:latin typeface="Montserrat"/>
              <a:ea typeface="Montserrat"/>
              <a:cs typeface="Montserrat"/>
              <a:sym typeface="Montserrat"/>
            </a:endParaRPr>
          </a:p>
        </p:txBody>
      </p:sp>
      <p:pic>
        <p:nvPicPr>
          <p:cNvPr id="446" name="Google Shape;446;p43" descr="Children-of-the-Mountain-sm.jpg"/>
          <p:cNvPicPr preferRelativeResize="0"/>
          <p:nvPr/>
        </p:nvPicPr>
        <p:blipFill rotWithShape="1">
          <a:blip r:embed="rId5">
            <a:alphaModFix/>
          </a:blip>
          <a:srcRect/>
          <a:stretch/>
        </p:blipFill>
        <p:spPr>
          <a:xfrm>
            <a:off x="6288161" y="3313621"/>
            <a:ext cx="657029" cy="518907"/>
          </a:xfrm>
          <a:prstGeom prst="rect">
            <a:avLst/>
          </a:prstGeom>
          <a:noFill/>
          <a:ln>
            <a:noFill/>
          </a:ln>
        </p:spPr>
      </p:pic>
      <p:pic>
        <p:nvPicPr>
          <p:cNvPr id="447" name="Google Shape;447;p43" descr="y1p-gHkHWUdUgy2x3UUb4GMeJpUXbZoomxffHwgSiN_-XeavGoF8AzBzf-OmMdWqHNh.jpg"/>
          <p:cNvPicPr preferRelativeResize="0"/>
          <p:nvPr/>
        </p:nvPicPr>
        <p:blipFill rotWithShape="1">
          <a:blip r:embed="rId6">
            <a:alphaModFix/>
          </a:blip>
          <a:srcRect/>
          <a:stretch/>
        </p:blipFill>
        <p:spPr>
          <a:xfrm>
            <a:off x="5748126" y="3313625"/>
            <a:ext cx="540025" cy="518900"/>
          </a:xfrm>
          <a:prstGeom prst="rect">
            <a:avLst/>
          </a:prstGeom>
          <a:noFill/>
          <a:ln>
            <a:noFill/>
          </a:ln>
        </p:spPr>
      </p:pic>
      <p:pic>
        <p:nvPicPr>
          <p:cNvPr id="448" name="Google Shape;448;p43" descr="cd-the-elders-speak.jpg"/>
          <p:cNvPicPr preferRelativeResize="0"/>
          <p:nvPr/>
        </p:nvPicPr>
        <p:blipFill rotWithShape="1">
          <a:blip r:embed="rId7">
            <a:alphaModFix/>
          </a:blip>
          <a:srcRect l="2163" t="9530" r="43750" b="11373"/>
          <a:stretch/>
        </p:blipFill>
        <p:spPr>
          <a:xfrm>
            <a:off x="5233663" y="2989300"/>
            <a:ext cx="525626" cy="583774"/>
          </a:xfrm>
          <a:prstGeom prst="rect">
            <a:avLst/>
          </a:prstGeom>
          <a:noFill/>
          <a:ln>
            <a:noFill/>
          </a:ln>
        </p:spPr>
      </p:pic>
      <p:pic>
        <p:nvPicPr>
          <p:cNvPr id="449" name="Google Shape;449;p43" descr="Indian-Smoking-Pipe.jpg"/>
          <p:cNvPicPr preferRelativeResize="0"/>
          <p:nvPr/>
        </p:nvPicPr>
        <p:blipFill rotWithShape="1">
          <a:blip r:embed="rId8">
            <a:alphaModFix/>
          </a:blip>
          <a:srcRect t="6296"/>
          <a:stretch/>
        </p:blipFill>
        <p:spPr>
          <a:xfrm>
            <a:off x="5233662" y="3573075"/>
            <a:ext cx="525627" cy="583775"/>
          </a:xfrm>
          <a:prstGeom prst="rect">
            <a:avLst/>
          </a:prstGeom>
          <a:noFill/>
          <a:ln>
            <a:noFill/>
          </a:ln>
        </p:spPr>
      </p:pic>
      <p:pic>
        <p:nvPicPr>
          <p:cNvPr id="450" name="Google Shape;450;p43" descr="indianArmLarge.jpeg"/>
          <p:cNvPicPr preferRelativeResize="0"/>
          <p:nvPr/>
        </p:nvPicPr>
        <p:blipFill rotWithShape="1">
          <a:blip r:embed="rId9">
            <a:alphaModFix/>
          </a:blip>
          <a:srcRect l="19978" t="3421" r="8694" b="6528"/>
          <a:stretch/>
        </p:blipFill>
        <p:spPr>
          <a:xfrm>
            <a:off x="4633575" y="3313625"/>
            <a:ext cx="600078" cy="518900"/>
          </a:xfrm>
          <a:prstGeom prst="rect">
            <a:avLst/>
          </a:prstGeom>
          <a:noFill/>
          <a:ln>
            <a:noFill/>
          </a:ln>
        </p:spPr>
      </p:pic>
      <p:pic>
        <p:nvPicPr>
          <p:cNvPr id="451" name="Google Shape;451;p43" descr="eaglesoaringmcaroselli50.jpg"/>
          <p:cNvPicPr preferRelativeResize="0"/>
          <p:nvPr/>
        </p:nvPicPr>
        <p:blipFill rotWithShape="1">
          <a:blip r:embed="rId10">
            <a:alphaModFix/>
          </a:blip>
          <a:srcRect t="21722"/>
          <a:stretch/>
        </p:blipFill>
        <p:spPr>
          <a:xfrm>
            <a:off x="6945189" y="3313621"/>
            <a:ext cx="600086" cy="518907"/>
          </a:xfrm>
          <a:prstGeom prst="rect">
            <a:avLst/>
          </a:prstGeom>
          <a:noFill/>
          <a:ln>
            <a:noFill/>
          </a:ln>
        </p:spPr>
      </p:pic>
      <p:sp>
        <p:nvSpPr>
          <p:cNvPr id="452" name="Google Shape;452;p43"/>
          <p:cNvSpPr txBox="1"/>
          <p:nvPr/>
        </p:nvSpPr>
        <p:spPr>
          <a:xfrm>
            <a:off x="7365388" y="4122575"/>
            <a:ext cx="122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Oswald"/>
                <a:ea typeface="Oswald"/>
                <a:cs typeface="Oswald"/>
                <a:sym typeface="Oswald"/>
              </a:rPr>
              <a:t>EARTH</a:t>
            </a:r>
            <a:endParaRPr>
              <a:latin typeface="Oswald"/>
              <a:ea typeface="Oswald"/>
              <a:cs typeface="Oswald"/>
              <a:sym typeface="Oswald"/>
            </a:endParaRPr>
          </a:p>
        </p:txBody>
      </p:sp>
      <p:sp>
        <p:nvSpPr>
          <p:cNvPr id="453" name="Google Shape;453;p43"/>
          <p:cNvSpPr txBox="1"/>
          <p:nvPr/>
        </p:nvSpPr>
        <p:spPr>
          <a:xfrm>
            <a:off x="7365388" y="4554300"/>
            <a:ext cx="122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Oswald"/>
                <a:ea typeface="Oswald"/>
                <a:cs typeface="Oswald"/>
                <a:sym typeface="Oswald"/>
              </a:rPr>
              <a:t>CHILDREN</a:t>
            </a:r>
            <a:endParaRPr>
              <a:latin typeface="Oswald"/>
              <a:ea typeface="Oswald"/>
              <a:cs typeface="Oswald"/>
              <a:sym typeface="Oswald"/>
            </a:endParaRPr>
          </a:p>
        </p:txBody>
      </p:sp>
      <p:sp>
        <p:nvSpPr>
          <p:cNvPr id="454" name="Google Shape;454;p43"/>
          <p:cNvSpPr txBox="1"/>
          <p:nvPr/>
        </p:nvSpPr>
        <p:spPr>
          <a:xfrm>
            <a:off x="7365400" y="5069050"/>
            <a:ext cx="122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Oswald"/>
                <a:ea typeface="Oswald"/>
                <a:cs typeface="Oswald"/>
                <a:sym typeface="Oswald"/>
              </a:rPr>
              <a:t>WOMEN</a:t>
            </a:r>
            <a:endParaRPr>
              <a:latin typeface="Oswald"/>
              <a:ea typeface="Oswald"/>
              <a:cs typeface="Oswald"/>
              <a:sym typeface="Oswald"/>
            </a:endParaRPr>
          </a:p>
        </p:txBody>
      </p:sp>
      <p:sp>
        <p:nvSpPr>
          <p:cNvPr id="455" name="Google Shape;455;p43"/>
          <p:cNvSpPr txBox="1"/>
          <p:nvPr/>
        </p:nvSpPr>
        <p:spPr>
          <a:xfrm>
            <a:off x="7365400" y="5592475"/>
            <a:ext cx="122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Oswald"/>
                <a:ea typeface="Oswald"/>
                <a:cs typeface="Oswald"/>
                <a:sym typeface="Oswald"/>
              </a:rPr>
              <a:t>ELDERS</a:t>
            </a:r>
            <a:endParaRPr>
              <a:latin typeface="Oswald"/>
              <a:ea typeface="Oswald"/>
              <a:cs typeface="Oswald"/>
              <a:sym typeface="Oswald"/>
            </a:endParaRPr>
          </a:p>
        </p:txBody>
      </p:sp>
      <p:sp>
        <p:nvSpPr>
          <p:cNvPr id="456" name="Google Shape;456;p43"/>
          <p:cNvSpPr txBox="1"/>
          <p:nvPr/>
        </p:nvSpPr>
        <p:spPr>
          <a:xfrm>
            <a:off x="7365400" y="6115900"/>
            <a:ext cx="122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Oswald"/>
                <a:ea typeface="Oswald"/>
                <a:cs typeface="Oswald"/>
                <a:sym typeface="Oswald"/>
              </a:rPr>
              <a:t>MEN</a:t>
            </a:r>
            <a:endParaRPr>
              <a:latin typeface="Oswald"/>
              <a:ea typeface="Oswald"/>
              <a:cs typeface="Oswald"/>
              <a:sym typeface="Oswald"/>
            </a:endParaRPr>
          </a:p>
        </p:txBody>
      </p:sp>
      <p:pic>
        <p:nvPicPr>
          <p:cNvPr id="457" name="Google Shape;457;p43"/>
          <p:cNvPicPr preferRelativeResize="0"/>
          <p:nvPr/>
        </p:nvPicPr>
        <p:blipFill rotWithShape="1">
          <a:blip r:embed="rId11">
            <a:alphaModFix/>
          </a:blip>
          <a:srcRect l="39370" t="39280" r="39086" b="40246"/>
          <a:stretch/>
        </p:blipFill>
        <p:spPr>
          <a:xfrm>
            <a:off x="7197949" y="2871025"/>
            <a:ext cx="1492795" cy="1404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61"/>
        <p:cNvGrpSpPr/>
        <p:nvPr/>
      </p:nvGrpSpPr>
      <p:grpSpPr>
        <a:xfrm>
          <a:off x="0" y="0"/>
          <a:ext cx="0" cy="0"/>
          <a:chOff x="0" y="0"/>
          <a:chExt cx="0" cy="0"/>
        </a:xfrm>
      </p:grpSpPr>
      <p:grpSp>
        <p:nvGrpSpPr>
          <p:cNvPr id="462" name="Google Shape;462;p44"/>
          <p:cNvGrpSpPr/>
          <p:nvPr/>
        </p:nvGrpSpPr>
        <p:grpSpPr>
          <a:xfrm>
            <a:off x="3833018" y="1600201"/>
            <a:ext cx="4525963" cy="4525963"/>
            <a:chOff x="1851818" y="0"/>
            <a:chExt cx="4525963" cy="4525963"/>
          </a:xfrm>
        </p:grpSpPr>
        <p:sp>
          <p:nvSpPr>
            <p:cNvPr id="463" name="Google Shape;463;p44"/>
            <p:cNvSpPr/>
            <p:nvPr/>
          </p:nvSpPr>
          <p:spPr>
            <a:xfrm>
              <a:off x="1851818" y="0"/>
              <a:ext cx="4525963" cy="4525963"/>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txBox="1"/>
            <p:nvPr/>
          </p:nvSpPr>
          <p:spPr>
            <a:xfrm>
              <a:off x="3482070" y="226298"/>
              <a:ext cx="1265459" cy="678894"/>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Great Grandparents</a:t>
              </a:r>
              <a:endParaRPr/>
            </a:p>
          </p:txBody>
        </p:sp>
        <p:sp>
          <p:nvSpPr>
            <p:cNvPr id="465" name="Google Shape;465;p44"/>
            <p:cNvSpPr/>
            <p:nvPr/>
          </p:nvSpPr>
          <p:spPr>
            <a:xfrm>
              <a:off x="2304414" y="905192"/>
              <a:ext cx="3620770" cy="3620770"/>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txBox="1"/>
            <p:nvPr/>
          </p:nvSpPr>
          <p:spPr>
            <a:xfrm>
              <a:off x="3482070" y="1122438"/>
              <a:ext cx="1265459" cy="651738"/>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Grandparents</a:t>
              </a:r>
              <a:endParaRPr/>
            </a:p>
          </p:txBody>
        </p:sp>
        <p:sp>
          <p:nvSpPr>
            <p:cNvPr id="467" name="Google Shape;467;p44"/>
            <p:cNvSpPr/>
            <p:nvPr/>
          </p:nvSpPr>
          <p:spPr>
            <a:xfrm>
              <a:off x="2757011" y="1810385"/>
              <a:ext cx="2715577" cy="2715577"/>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txBox="1"/>
            <p:nvPr/>
          </p:nvSpPr>
          <p:spPr>
            <a:xfrm>
              <a:off x="3482070" y="2014053"/>
              <a:ext cx="1265459" cy="611005"/>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Parents</a:t>
              </a:r>
              <a:endParaRPr/>
            </a:p>
          </p:txBody>
        </p:sp>
        <p:sp>
          <p:nvSpPr>
            <p:cNvPr id="469" name="Google Shape;469;p44"/>
            <p:cNvSpPr/>
            <p:nvPr/>
          </p:nvSpPr>
          <p:spPr>
            <a:xfrm>
              <a:off x="3209607" y="2715577"/>
              <a:ext cx="1810385" cy="1810385"/>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4"/>
            <p:cNvSpPr txBox="1"/>
            <p:nvPr/>
          </p:nvSpPr>
          <p:spPr>
            <a:xfrm>
              <a:off x="3474732" y="3168174"/>
              <a:ext cx="1280135" cy="905192"/>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You</a:t>
              </a:r>
              <a:endParaRPr/>
            </a:p>
          </p:txBody>
        </p:sp>
      </p:grpSp>
      <p:sp>
        <p:nvSpPr>
          <p:cNvPr id="471" name="Google Shape;4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472" name="Google Shape;4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KAHONTAKWAS DIANE LONGBOAT</a:t>
            </a:r>
            <a:endParaRPr/>
          </a:p>
        </p:txBody>
      </p:sp>
      <p:sp>
        <p:nvSpPr>
          <p:cNvPr id="473" name="Google Shape;473;p44"/>
          <p:cNvSpPr txBox="1">
            <a:spLocks noGrp="1"/>
          </p:cNvSpPr>
          <p:nvPr>
            <p:ph type="title"/>
          </p:nvPr>
        </p:nvSpPr>
        <p:spPr>
          <a:xfrm>
            <a:off x="838200" y="20060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15000"/>
              </a:lnSpc>
              <a:spcBef>
                <a:spcPts val="0"/>
              </a:spcBef>
              <a:spcAft>
                <a:spcPts val="0"/>
              </a:spcAft>
              <a:buClr>
                <a:srgbClr val="0000FF"/>
              </a:buClr>
              <a:buSzPts val="3600"/>
              <a:buFont typeface="Calibri"/>
              <a:buNone/>
            </a:pPr>
            <a:r>
              <a:rPr lang="en-US" sz="3600">
                <a:solidFill>
                  <a:srgbClr val="49648F"/>
                </a:solidFill>
                <a:latin typeface="Montserrat"/>
                <a:ea typeface="Montserrat"/>
                <a:cs typeface="Montserrat"/>
                <a:sym typeface="Montserrat"/>
              </a:rPr>
              <a:t>100 Years of Influence of Our Ancestors</a:t>
            </a:r>
            <a:br>
              <a:rPr lang="en-US" sz="3600">
                <a:solidFill>
                  <a:srgbClr val="49648F"/>
                </a:solidFill>
                <a:latin typeface="Montserrat"/>
                <a:ea typeface="Montserrat"/>
                <a:cs typeface="Montserrat"/>
                <a:sym typeface="Montserrat"/>
              </a:rPr>
            </a:br>
            <a:r>
              <a:rPr lang="en-US" sz="1500" b="1">
                <a:solidFill>
                  <a:srgbClr val="49648F"/>
                </a:solidFill>
                <a:latin typeface="Montserrat"/>
                <a:ea typeface="Montserrat"/>
                <a:cs typeface="Montserrat"/>
                <a:sym typeface="Montserrat"/>
              </a:rPr>
              <a:t>ON YOU TODAY</a:t>
            </a:r>
            <a:endParaRPr sz="2300" b="1">
              <a:solidFill>
                <a:srgbClr val="49648F"/>
              </a:solidFill>
              <a:latin typeface="Montserrat"/>
              <a:ea typeface="Montserrat"/>
              <a:cs typeface="Montserrat"/>
              <a:sym typeface="Montserrat"/>
            </a:endParaRPr>
          </a:p>
        </p:txBody>
      </p:sp>
      <p:pic>
        <p:nvPicPr>
          <p:cNvPr id="474" name="Google Shape;474;p44"/>
          <p:cNvPicPr preferRelativeResize="0"/>
          <p:nvPr/>
        </p:nvPicPr>
        <p:blipFill rotWithShape="1">
          <a:blip r:embed="rId3">
            <a:alphaModFix/>
          </a:blip>
          <a:srcRect t="87715"/>
          <a:stretch/>
        </p:blipFill>
        <p:spPr>
          <a:xfrm rot="-5400000" flipH="1">
            <a:off x="-3186388" y="3186389"/>
            <a:ext cx="6845787" cy="473010"/>
          </a:xfrm>
          <a:prstGeom prst="rect">
            <a:avLst/>
          </a:prstGeom>
          <a:noFill/>
          <a:ln>
            <a:noFill/>
          </a:ln>
        </p:spPr>
      </p:pic>
      <p:pic>
        <p:nvPicPr>
          <p:cNvPr id="475" name="Google Shape;475;p44"/>
          <p:cNvPicPr preferRelativeResize="0"/>
          <p:nvPr/>
        </p:nvPicPr>
        <p:blipFill rotWithShape="1">
          <a:blip r:embed="rId3">
            <a:alphaModFix/>
          </a:blip>
          <a:srcRect t="87715"/>
          <a:stretch/>
        </p:blipFill>
        <p:spPr>
          <a:xfrm rot="5400000">
            <a:off x="8541534" y="3178620"/>
            <a:ext cx="6829086" cy="4718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480"/>
        <p:cNvGrpSpPr/>
        <p:nvPr/>
      </p:nvGrpSpPr>
      <p:grpSpPr>
        <a:xfrm>
          <a:off x="0" y="0"/>
          <a:ext cx="0" cy="0"/>
          <a:chOff x="0" y="0"/>
          <a:chExt cx="0" cy="0"/>
        </a:xfrm>
      </p:grpSpPr>
      <p:sp>
        <p:nvSpPr>
          <p:cNvPr id="481" name="Google Shape;481;p45"/>
          <p:cNvSpPr txBox="1">
            <a:spLocks noGrp="1"/>
          </p:cNvSpPr>
          <p:nvPr>
            <p:ph type="body" idx="1"/>
          </p:nvPr>
        </p:nvSpPr>
        <p:spPr>
          <a:xfrm>
            <a:off x="915825" y="528650"/>
            <a:ext cx="103443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482" name="Google Shape;482;p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483" name="Google Shape;483;p45"/>
          <p:cNvSpPr/>
          <p:nvPr/>
        </p:nvSpPr>
        <p:spPr>
          <a:xfrm>
            <a:off x="915825" y="528650"/>
            <a:ext cx="103443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txBox="1"/>
          <p:nvPr/>
        </p:nvSpPr>
        <p:spPr>
          <a:xfrm>
            <a:off x="1701450" y="763475"/>
            <a:ext cx="8789100" cy="9411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MULTIPLE INTELLIGENCE</a:t>
            </a:r>
            <a:endParaRPr sz="36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pic>
        <p:nvPicPr>
          <p:cNvPr id="485" name="Google Shape;485;p45"/>
          <p:cNvPicPr preferRelativeResize="0"/>
          <p:nvPr/>
        </p:nvPicPr>
        <p:blipFill>
          <a:blip r:embed="rId3">
            <a:alphaModFix/>
          </a:blip>
          <a:stretch>
            <a:fillRect/>
          </a:stretch>
        </p:blipFill>
        <p:spPr>
          <a:xfrm>
            <a:off x="4915025" y="2824607"/>
            <a:ext cx="2403676" cy="2401413"/>
          </a:xfrm>
          <a:prstGeom prst="rect">
            <a:avLst/>
          </a:prstGeom>
          <a:noFill/>
          <a:ln>
            <a:noFill/>
          </a:ln>
        </p:spPr>
      </p:pic>
      <p:sp>
        <p:nvSpPr>
          <p:cNvPr id="486" name="Google Shape;486;p45"/>
          <p:cNvSpPr txBox="1"/>
          <p:nvPr/>
        </p:nvSpPr>
        <p:spPr>
          <a:xfrm>
            <a:off x="7746800" y="3458969"/>
            <a:ext cx="1389300" cy="11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latin typeface="Montserrat"/>
                <a:ea typeface="Montserrat"/>
                <a:cs typeface="Montserrat"/>
                <a:sym typeface="Montserrat"/>
              </a:rPr>
              <a:t>|  SPIRITUAL  |</a:t>
            </a:r>
            <a:endParaRPr sz="1200" b="1">
              <a:latin typeface="Montserrat"/>
              <a:ea typeface="Montserrat"/>
              <a:cs typeface="Montserrat"/>
              <a:sym typeface="Montserrat"/>
            </a:endParaRPr>
          </a:p>
          <a:p>
            <a:pPr marL="0" lvl="0" indent="0" algn="ctr" rtl="0">
              <a:spcBef>
                <a:spcPts val="0"/>
              </a:spcBef>
              <a:spcAft>
                <a:spcPts val="0"/>
              </a:spcAft>
              <a:buNone/>
            </a:pPr>
            <a:r>
              <a:rPr lang="en-US" sz="1200" b="1">
                <a:latin typeface="Montserrat"/>
                <a:ea typeface="Montserrat"/>
                <a:cs typeface="Montserrat"/>
                <a:sym typeface="Montserrat"/>
              </a:rPr>
              <a:t>Activate Spiritual DNA, Soul Pathways</a:t>
            </a:r>
            <a:endParaRPr sz="1200" b="1">
              <a:latin typeface="Montserrat"/>
              <a:ea typeface="Montserrat"/>
              <a:cs typeface="Montserrat"/>
              <a:sym typeface="Montserrat"/>
            </a:endParaRPr>
          </a:p>
          <a:p>
            <a:pPr marL="0" lvl="0" indent="0" algn="ctr" rtl="0">
              <a:spcBef>
                <a:spcPts val="0"/>
              </a:spcBef>
              <a:spcAft>
                <a:spcPts val="0"/>
              </a:spcAft>
              <a:buNone/>
            </a:pPr>
            <a:endParaRPr sz="1200" b="1">
              <a:latin typeface="Montserrat"/>
              <a:ea typeface="Montserrat"/>
              <a:cs typeface="Montserrat"/>
              <a:sym typeface="Montserrat"/>
            </a:endParaRPr>
          </a:p>
        </p:txBody>
      </p:sp>
      <p:sp>
        <p:nvSpPr>
          <p:cNvPr id="487" name="Google Shape;487;p45"/>
          <p:cNvSpPr txBox="1"/>
          <p:nvPr/>
        </p:nvSpPr>
        <p:spPr>
          <a:xfrm>
            <a:off x="2698450" y="3458975"/>
            <a:ext cx="1854300" cy="3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latin typeface="Montserrat"/>
                <a:ea typeface="Montserrat"/>
                <a:cs typeface="Montserrat"/>
                <a:sym typeface="Montserrat"/>
              </a:rPr>
              <a:t>|  PHYSICAL  |</a:t>
            </a:r>
            <a:endParaRPr sz="1200" b="1">
              <a:latin typeface="Montserrat"/>
              <a:ea typeface="Montserrat"/>
              <a:cs typeface="Montserrat"/>
              <a:sym typeface="Montserrat"/>
            </a:endParaRPr>
          </a:p>
          <a:p>
            <a:pPr marL="0" lvl="0" indent="0" algn="ctr" rtl="0">
              <a:spcBef>
                <a:spcPts val="0"/>
              </a:spcBef>
              <a:spcAft>
                <a:spcPts val="0"/>
              </a:spcAft>
              <a:buNone/>
            </a:pPr>
            <a:r>
              <a:rPr lang="en-US" sz="1200" b="1">
                <a:latin typeface="Montserrat"/>
                <a:ea typeface="Montserrat"/>
                <a:cs typeface="Montserrat"/>
                <a:sym typeface="Montserrat"/>
              </a:rPr>
              <a:t>Spirit of the Body, Care for Self</a:t>
            </a:r>
            <a:endParaRPr sz="1200" b="1">
              <a:latin typeface="Montserrat"/>
              <a:ea typeface="Montserrat"/>
              <a:cs typeface="Montserrat"/>
              <a:sym typeface="Montserrat"/>
            </a:endParaRPr>
          </a:p>
          <a:p>
            <a:pPr marL="0" lvl="0" indent="0" algn="ctr" rtl="0">
              <a:spcBef>
                <a:spcPts val="0"/>
              </a:spcBef>
              <a:spcAft>
                <a:spcPts val="0"/>
              </a:spcAft>
              <a:buNone/>
            </a:pPr>
            <a:endParaRPr sz="1200" b="1">
              <a:latin typeface="Montserrat"/>
              <a:ea typeface="Montserrat"/>
              <a:cs typeface="Montserrat"/>
              <a:sym typeface="Montserrat"/>
            </a:endParaRPr>
          </a:p>
          <a:p>
            <a:pPr marL="0" lvl="0" indent="0" algn="ctr" rtl="0">
              <a:spcBef>
                <a:spcPts val="0"/>
              </a:spcBef>
              <a:spcAft>
                <a:spcPts val="0"/>
              </a:spcAft>
              <a:buNone/>
            </a:pPr>
            <a:endParaRPr sz="1200" b="1">
              <a:latin typeface="Montserrat"/>
              <a:ea typeface="Montserrat"/>
              <a:cs typeface="Montserrat"/>
              <a:sym typeface="Montserrat"/>
            </a:endParaRPr>
          </a:p>
        </p:txBody>
      </p:sp>
      <p:sp>
        <p:nvSpPr>
          <p:cNvPr id="488" name="Google Shape;488;p45"/>
          <p:cNvSpPr txBox="1"/>
          <p:nvPr/>
        </p:nvSpPr>
        <p:spPr>
          <a:xfrm>
            <a:off x="5168844" y="1948075"/>
            <a:ext cx="1854300" cy="3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latin typeface="Montserrat"/>
                <a:ea typeface="Montserrat"/>
                <a:cs typeface="Montserrat"/>
                <a:sym typeface="Montserrat"/>
              </a:rPr>
              <a:t>|  COGNITIVE  |</a:t>
            </a:r>
            <a:endParaRPr sz="1200" b="1">
              <a:latin typeface="Montserrat"/>
              <a:ea typeface="Montserrat"/>
              <a:cs typeface="Montserrat"/>
              <a:sym typeface="Montserrat"/>
            </a:endParaRPr>
          </a:p>
          <a:p>
            <a:pPr marL="0" lvl="0" indent="0" algn="ctr" rtl="0">
              <a:spcBef>
                <a:spcPts val="0"/>
              </a:spcBef>
              <a:spcAft>
                <a:spcPts val="0"/>
              </a:spcAft>
              <a:buNone/>
            </a:pPr>
            <a:r>
              <a:rPr lang="en-US" sz="1200" b="1">
                <a:latin typeface="Montserrat"/>
                <a:ea typeface="Montserrat"/>
                <a:cs typeface="Montserrat"/>
                <a:sym typeface="Montserrat"/>
              </a:rPr>
              <a:t>Language, Neural Pathways</a:t>
            </a:r>
            <a:endParaRPr sz="1200" b="1">
              <a:latin typeface="Montserrat"/>
              <a:ea typeface="Montserrat"/>
              <a:cs typeface="Montserrat"/>
              <a:sym typeface="Montserrat"/>
            </a:endParaRPr>
          </a:p>
        </p:txBody>
      </p:sp>
      <p:sp>
        <p:nvSpPr>
          <p:cNvPr id="489" name="Google Shape;489;p45"/>
          <p:cNvSpPr txBox="1"/>
          <p:nvPr/>
        </p:nvSpPr>
        <p:spPr>
          <a:xfrm>
            <a:off x="5392334" y="5451092"/>
            <a:ext cx="1509300" cy="38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latin typeface="Montserrat"/>
                <a:ea typeface="Montserrat"/>
                <a:cs typeface="Montserrat"/>
                <a:sym typeface="Montserrat"/>
              </a:rPr>
              <a:t>|  EMOTIONAL  |</a:t>
            </a:r>
            <a:endParaRPr sz="1200" b="1">
              <a:latin typeface="Montserrat"/>
              <a:ea typeface="Montserrat"/>
              <a:cs typeface="Montserrat"/>
              <a:sym typeface="Montserrat"/>
            </a:endParaRPr>
          </a:p>
          <a:p>
            <a:pPr marL="0" lvl="0" indent="0" algn="ctr" rtl="0">
              <a:spcBef>
                <a:spcPts val="0"/>
              </a:spcBef>
              <a:spcAft>
                <a:spcPts val="0"/>
              </a:spcAft>
              <a:buNone/>
            </a:pPr>
            <a:r>
              <a:rPr lang="en-US" sz="1200" b="1">
                <a:latin typeface="Montserrat"/>
                <a:ea typeface="Montserrat"/>
                <a:cs typeface="Montserrat"/>
                <a:sym typeface="Montserrat"/>
              </a:rPr>
              <a:t>Socialization, Heart Pathways</a:t>
            </a:r>
            <a:endParaRPr sz="1200" b="1">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648F"/>
        </a:solidFill>
        <a:effectLst/>
      </p:bgPr>
    </p:bg>
    <p:spTree>
      <p:nvGrpSpPr>
        <p:cNvPr id="1" name="Shape 125"/>
        <p:cNvGrpSpPr/>
        <p:nvPr/>
      </p:nvGrpSpPr>
      <p:grpSpPr>
        <a:xfrm>
          <a:off x="0" y="0"/>
          <a:ext cx="0" cy="0"/>
          <a:chOff x="0" y="0"/>
          <a:chExt cx="0" cy="0"/>
        </a:xfrm>
      </p:grpSpPr>
      <p:sp>
        <p:nvSpPr>
          <p:cNvPr id="126" name="Google Shape;126;p19"/>
          <p:cNvSpPr/>
          <p:nvPr/>
        </p:nvSpPr>
        <p:spPr>
          <a:xfrm>
            <a:off x="1611050" y="325175"/>
            <a:ext cx="8794200" cy="5882700"/>
          </a:xfrm>
          <a:prstGeom prst="rect">
            <a:avLst/>
          </a:prstGeom>
          <a:solidFill>
            <a:srgbClr val="3C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9"/>
          <p:cNvPicPr preferRelativeResize="0">
            <a:picLocks noGrp="1"/>
          </p:cNvPicPr>
          <p:nvPr>
            <p:ph type="body" idx="1"/>
          </p:nvPr>
        </p:nvPicPr>
        <p:blipFill rotWithShape="1">
          <a:blip r:embed="rId3">
            <a:alphaModFix/>
          </a:blip>
          <a:srcRect t="4948" b="4948"/>
          <a:stretch/>
        </p:blipFill>
        <p:spPr>
          <a:xfrm>
            <a:off x="1893888" y="622300"/>
            <a:ext cx="8221662" cy="5321300"/>
          </a:xfrm>
          <a:prstGeom prst="rect">
            <a:avLst/>
          </a:prstGeom>
          <a:noFill/>
          <a:ln>
            <a:noFill/>
          </a:ln>
        </p:spPr>
      </p:pic>
      <p:sp>
        <p:nvSpPr>
          <p:cNvPr id="128" name="Google Shape;128;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29" name="Google Shape;129;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2"/>
                </a:solidFill>
                <a:latin typeface="Montserrat"/>
                <a:ea typeface="Montserrat"/>
                <a:cs typeface="Montserrat"/>
                <a:sym typeface="Montserrat"/>
              </a:rPr>
              <a:t>Kahontakwas Diane Longboat</a:t>
            </a:r>
            <a:endParaRPr>
              <a:solidFill>
                <a:schemeClr val="lt2"/>
              </a:solidFill>
              <a:latin typeface="Montserrat"/>
              <a:ea typeface="Montserrat"/>
              <a:cs typeface="Montserrat"/>
              <a:sym typeface="Montserrat"/>
            </a:endParaRPr>
          </a:p>
        </p:txBody>
      </p:sp>
      <p:pic>
        <p:nvPicPr>
          <p:cNvPr id="130" name="Google Shape;130;p19"/>
          <p:cNvPicPr preferRelativeResize="0"/>
          <p:nvPr/>
        </p:nvPicPr>
        <p:blipFill rotWithShape="1">
          <a:blip r:embed="rId4">
            <a:alphaModFix/>
          </a:blip>
          <a:srcRect t="87715"/>
          <a:stretch/>
        </p:blipFill>
        <p:spPr>
          <a:xfrm rot="-5400000" flipH="1">
            <a:off x="-3186388" y="3186389"/>
            <a:ext cx="6845787" cy="473010"/>
          </a:xfrm>
          <a:prstGeom prst="rect">
            <a:avLst/>
          </a:prstGeom>
          <a:noFill/>
          <a:ln>
            <a:noFill/>
          </a:ln>
        </p:spPr>
      </p:pic>
      <p:pic>
        <p:nvPicPr>
          <p:cNvPr id="131" name="Google Shape;131;p19"/>
          <p:cNvPicPr preferRelativeResize="0"/>
          <p:nvPr/>
        </p:nvPicPr>
        <p:blipFill rotWithShape="1">
          <a:blip r:embed="rId4">
            <a:alphaModFix/>
          </a:blip>
          <a:srcRect t="87715"/>
          <a:stretch/>
        </p:blipFill>
        <p:spPr>
          <a:xfrm rot="5400000">
            <a:off x="8541534" y="3178620"/>
            <a:ext cx="6829086" cy="47184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93"/>
        <p:cNvGrpSpPr/>
        <p:nvPr/>
      </p:nvGrpSpPr>
      <p:grpSpPr>
        <a:xfrm>
          <a:off x="0" y="0"/>
          <a:ext cx="0" cy="0"/>
          <a:chOff x="0" y="0"/>
          <a:chExt cx="0" cy="0"/>
        </a:xfrm>
      </p:grpSpPr>
      <p:sp>
        <p:nvSpPr>
          <p:cNvPr id="494" name="Google Shape;494;p46"/>
          <p:cNvSpPr txBox="1">
            <a:spLocks noGrp="1"/>
          </p:cNvSpPr>
          <p:nvPr>
            <p:ph type="title"/>
          </p:nvPr>
        </p:nvSpPr>
        <p:spPr>
          <a:xfrm>
            <a:off x="838200" y="20060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15000"/>
              </a:lnSpc>
              <a:spcBef>
                <a:spcPts val="0"/>
              </a:spcBef>
              <a:spcAft>
                <a:spcPts val="0"/>
              </a:spcAft>
              <a:buClr>
                <a:srgbClr val="0000FF"/>
              </a:buClr>
              <a:buSzPts val="3600"/>
              <a:buFont typeface="Calibri"/>
              <a:buNone/>
            </a:pPr>
            <a:r>
              <a:rPr lang="en-US" sz="3600">
                <a:solidFill>
                  <a:srgbClr val="49648F"/>
                </a:solidFill>
                <a:latin typeface="Montserrat"/>
                <a:ea typeface="Montserrat"/>
                <a:cs typeface="Montserrat"/>
                <a:sym typeface="Montserrat"/>
              </a:rPr>
              <a:t>100 Years of Your Influence </a:t>
            </a:r>
            <a:br>
              <a:rPr lang="en-US" sz="3600">
                <a:solidFill>
                  <a:srgbClr val="49648F"/>
                </a:solidFill>
                <a:latin typeface="Montserrat"/>
                <a:ea typeface="Montserrat"/>
                <a:cs typeface="Montserrat"/>
                <a:sym typeface="Montserrat"/>
              </a:rPr>
            </a:br>
            <a:r>
              <a:rPr lang="en-US" sz="1500" b="1">
                <a:solidFill>
                  <a:srgbClr val="49648F"/>
                </a:solidFill>
                <a:latin typeface="Montserrat"/>
                <a:ea typeface="Montserrat"/>
                <a:cs typeface="Montserrat"/>
                <a:sym typeface="Montserrat"/>
              </a:rPr>
              <a:t>FROM TODAY AND FORWARD</a:t>
            </a:r>
            <a:endParaRPr sz="2300" b="1">
              <a:solidFill>
                <a:srgbClr val="49648F"/>
              </a:solidFill>
              <a:latin typeface="Montserrat"/>
              <a:ea typeface="Montserrat"/>
              <a:cs typeface="Montserrat"/>
              <a:sym typeface="Montserrat"/>
            </a:endParaRPr>
          </a:p>
        </p:txBody>
      </p:sp>
      <p:grpSp>
        <p:nvGrpSpPr>
          <p:cNvPr id="495" name="Google Shape;495;p46"/>
          <p:cNvGrpSpPr/>
          <p:nvPr/>
        </p:nvGrpSpPr>
        <p:grpSpPr>
          <a:xfrm>
            <a:off x="3833018" y="1600201"/>
            <a:ext cx="4525963" cy="4525963"/>
            <a:chOff x="1851818" y="0"/>
            <a:chExt cx="4525963" cy="4525963"/>
          </a:xfrm>
        </p:grpSpPr>
        <p:sp>
          <p:nvSpPr>
            <p:cNvPr id="496" name="Google Shape;496;p46"/>
            <p:cNvSpPr/>
            <p:nvPr/>
          </p:nvSpPr>
          <p:spPr>
            <a:xfrm>
              <a:off x="1851818" y="0"/>
              <a:ext cx="4525963" cy="4525963"/>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6"/>
            <p:cNvSpPr txBox="1"/>
            <p:nvPr/>
          </p:nvSpPr>
          <p:spPr>
            <a:xfrm>
              <a:off x="3482070" y="226298"/>
              <a:ext cx="1265459" cy="678894"/>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Great Grandchildren</a:t>
              </a:r>
              <a:endParaRPr/>
            </a:p>
          </p:txBody>
        </p:sp>
        <p:sp>
          <p:nvSpPr>
            <p:cNvPr id="498" name="Google Shape;498;p46"/>
            <p:cNvSpPr/>
            <p:nvPr/>
          </p:nvSpPr>
          <p:spPr>
            <a:xfrm>
              <a:off x="2304414" y="905192"/>
              <a:ext cx="3620770" cy="3620770"/>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6"/>
            <p:cNvSpPr txBox="1"/>
            <p:nvPr/>
          </p:nvSpPr>
          <p:spPr>
            <a:xfrm>
              <a:off x="3482070" y="1122438"/>
              <a:ext cx="1265459" cy="651738"/>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Grandchildren</a:t>
              </a:r>
              <a:endParaRPr/>
            </a:p>
          </p:txBody>
        </p:sp>
        <p:sp>
          <p:nvSpPr>
            <p:cNvPr id="500" name="Google Shape;500;p46"/>
            <p:cNvSpPr/>
            <p:nvPr/>
          </p:nvSpPr>
          <p:spPr>
            <a:xfrm>
              <a:off x="2757011" y="1810385"/>
              <a:ext cx="2715577" cy="2715577"/>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txBox="1"/>
            <p:nvPr/>
          </p:nvSpPr>
          <p:spPr>
            <a:xfrm>
              <a:off x="3482070" y="2014053"/>
              <a:ext cx="1265459" cy="611005"/>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Children</a:t>
              </a:r>
              <a:endParaRPr/>
            </a:p>
          </p:txBody>
        </p:sp>
        <p:sp>
          <p:nvSpPr>
            <p:cNvPr id="502" name="Google Shape;502;p46"/>
            <p:cNvSpPr/>
            <p:nvPr/>
          </p:nvSpPr>
          <p:spPr>
            <a:xfrm>
              <a:off x="3209607" y="2715577"/>
              <a:ext cx="1810385" cy="1810385"/>
            </a:xfrm>
            <a:prstGeom prst="ellipse">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6"/>
            <p:cNvSpPr txBox="1"/>
            <p:nvPr/>
          </p:nvSpPr>
          <p:spPr>
            <a:xfrm>
              <a:off x="3474732" y="3168174"/>
              <a:ext cx="1280135" cy="905192"/>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You</a:t>
              </a:r>
              <a:endParaRPr/>
            </a:p>
          </p:txBody>
        </p:sp>
      </p:grpSp>
      <p:sp>
        <p:nvSpPr>
          <p:cNvPr id="504" name="Google Shape;50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505" name="Google Shape;50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KAHONTAKWAS DIANE LONGBOAT</a:t>
            </a:r>
            <a:endParaRPr/>
          </a:p>
        </p:txBody>
      </p:sp>
      <p:pic>
        <p:nvPicPr>
          <p:cNvPr id="506" name="Google Shape;506;p46"/>
          <p:cNvPicPr preferRelativeResize="0"/>
          <p:nvPr/>
        </p:nvPicPr>
        <p:blipFill rotWithShape="1">
          <a:blip r:embed="rId3">
            <a:alphaModFix/>
          </a:blip>
          <a:srcRect t="87715"/>
          <a:stretch/>
        </p:blipFill>
        <p:spPr>
          <a:xfrm rot="-5400000" flipH="1">
            <a:off x="-3186388" y="3186389"/>
            <a:ext cx="6845787" cy="473010"/>
          </a:xfrm>
          <a:prstGeom prst="rect">
            <a:avLst/>
          </a:prstGeom>
          <a:noFill/>
          <a:ln>
            <a:noFill/>
          </a:ln>
        </p:spPr>
      </p:pic>
      <p:pic>
        <p:nvPicPr>
          <p:cNvPr id="507" name="Google Shape;507;p46"/>
          <p:cNvPicPr preferRelativeResize="0"/>
          <p:nvPr/>
        </p:nvPicPr>
        <p:blipFill rotWithShape="1">
          <a:blip r:embed="rId3">
            <a:alphaModFix/>
          </a:blip>
          <a:srcRect t="87715"/>
          <a:stretch/>
        </p:blipFill>
        <p:spPr>
          <a:xfrm rot="5400000">
            <a:off x="8541534" y="3178620"/>
            <a:ext cx="6829086" cy="4718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512"/>
        <p:cNvGrpSpPr/>
        <p:nvPr/>
      </p:nvGrpSpPr>
      <p:grpSpPr>
        <a:xfrm>
          <a:off x="0" y="0"/>
          <a:ext cx="0" cy="0"/>
          <a:chOff x="0" y="0"/>
          <a:chExt cx="0" cy="0"/>
        </a:xfrm>
      </p:grpSpPr>
      <p:sp>
        <p:nvSpPr>
          <p:cNvPr id="513" name="Google Shape;513;p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514" name="Google Shape;514;p47"/>
          <p:cNvSpPr txBox="1">
            <a:spLocks noGrp="1"/>
          </p:cNvSpPr>
          <p:nvPr>
            <p:ph type="body" idx="1"/>
          </p:nvPr>
        </p:nvSpPr>
        <p:spPr>
          <a:xfrm>
            <a:off x="539825" y="528650"/>
            <a:ext cx="11096400" cy="63294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515" name="Google Shape;515;p47"/>
          <p:cNvSpPr/>
          <p:nvPr/>
        </p:nvSpPr>
        <p:spPr>
          <a:xfrm>
            <a:off x="539825" y="0"/>
            <a:ext cx="11096400" cy="1617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7"/>
          <p:cNvSpPr txBox="1"/>
          <p:nvPr/>
        </p:nvSpPr>
        <p:spPr>
          <a:xfrm>
            <a:off x="1701450" y="658150"/>
            <a:ext cx="8789100" cy="9411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a:solidFill>
                  <a:srgbClr val="FFF2CC"/>
                </a:solidFill>
                <a:latin typeface="Montserrat"/>
                <a:ea typeface="Montserrat"/>
                <a:cs typeface="Montserrat"/>
                <a:sym typeface="Montserrat"/>
              </a:rPr>
              <a:t>OUR COMMON FUTURE</a:t>
            </a:r>
            <a:endParaRPr sz="36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pic>
        <p:nvPicPr>
          <p:cNvPr id="517" name="Google Shape;517;p47"/>
          <p:cNvPicPr preferRelativeResize="0"/>
          <p:nvPr/>
        </p:nvPicPr>
        <p:blipFill rotWithShape="1">
          <a:blip r:embed="rId3">
            <a:alphaModFix/>
          </a:blip>
          <a:srcRect b="87715"/>
          <a:stretch/>
        </p:blipFill>
        <p:spPr>
          <a:xfrm>
            <a:off x="6088025" y="-3850"/>
            <a:ext cx="5548200" cy="365100"/>
          </a:xfrm>
          <a:prstGeom prst="rect">
            <a:avLst/>
          </a:prstGeom>
          <a:noFill/>
          <a:ln>
            <a:noFill/>
          </a:ln>
        </p:spPr>
      </p:pic>
      <p:pic>
        <p:nvPicPr>
          <p:cNvPr id="518" name="Google Shape;518;p47"/>
          <p:cNvPicPr preferRelativeResize="0"/>
          <p:nvPr/>
        </p:nvPicPr>
        <p:blipFill rotWithShape="1">
          <a:blip r:embed="rId3">
            <a:alphaModFix/>
          </a:blip>
          <a:srcRect t="87715"/>
          <a:stretch/>
        </p:blipFill>
        <p:spPr>
          <a:xfrm rot="10800000" flipH="1">
            <a:off x="539825" y="-3849"/>
            <a:ext cx="5548200" cy="365096"/>
          </a:xfrm>
          <a:prstGeom prst="rect">
            <a:avLst/>
          </a:prstGeom>
          <a:noFill/>
          <a:ln>
            <a:noFill/>
          </a:ln>
        </p:spPr>
      </p:pic>
      <p:sp>
        <p:nvSpPr>
          <p:cNvPr id="519" name="Google Shape;519;p47"/>
          <p:cNvSpPr txBox="1"/>
          <p:nvPr/>
        </p:nvSpPr>
        <p:spPr>
          <a:xfrm>
            <a:off x="2212800" y="2527325"/>
            <a:ext cx="7766400" cy="443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solidFill>
                  <a:srgbClr val="3C4E6A"/>
                </a:solidFill>
                <a:latin typeface="Montserrat"/>
                <a:ea typeface="Montserrat"/>
                <a:cs typeface="Montserrat"/>
                <a:sym typeface="Montserrat"/>
              </a:rPr>
              <a:t>Health of the Planet Depends on the Health of Land-Based Indigenous Cultures All Over the World and the Continuance of their  Knowledge of the Land, Waters, Life Sustaining Patterns of Living on the Land, Giving Gratitude through Ceremonies, Healing the Land, Air and Waters.</a:t>
            </a:r>
            <a:endParaRPr sz="2300">
              <a:solidFill>
                <a:srgbClr val="3C4E6A"/>
              </a:solidFill>
              <a:latin typeface="Montserrat"/>
              <a:ea typeface="Montserrat"/>
              <a:cs typeface="Montserrat"/>
              <a:sym typeface="Montserrat"/>
            </a:endParaRPr>
          </a:p>
          <a:p>
            <a:pPr marL="0" lvl="0" indent="0" algn="l" rtl="0">
              <a:spcBef>
                <a:spcPts val="0"/>
              </a:spcBef>
              <a:spcAft>
                <a:spcPts val="0"/>
              </a:spcAft>
              <a:buNone/>
            </a:pPr>
            <a:endParaRPr sz="230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2300">
                <a:solidFill>
                  <a:srgbClr val="3C4E6A"/>
                </a:solidFill>
                <a:latin typeface="Montserrat"/>
                <a:ea typeface="Montserrat"/>
                <a:cs typeface="Montserrat"/>
                <a:sym typeface="Montserrat"/>
              </a:rPr>
              <a:t>Future of Humanity Depends on Learning from These Ancient and Original Cultures.</a:t>
            </a:r>
            <a:endParaRPr sz="23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3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3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300">
              <a:solidFill>
                <a:srgbClr val="3C4E6A"/>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524"/>
        <p:cNvGrpSpPr/>
        <p:nvPr/>
      </p:nvGrpSpPr>
      <p:grpSpPr>
        <a:xfrm>
          <a:off x="0" y="0"/>
          <a:ext cx="0" cy="0"/>
          <a:chOff x="0" y="0"/>
          <a:chExt cx="0" cy="0"/>
        </a:xfrm>
      </p:grpSpPr>
      <p:sp>
        <p:nvSpPr>
          <p:cNvPr id="525" name="Google Shape;525;p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526" name="Google Shape;526;p48"/>
          <p:cNvSpPr txBox="1">
            <a:spLocks noGrp="1"/>
          </p:cNvSpPr>
          <p:nvPr>
            <p:ph type="body" idx="1"/>
          </p:nvPr>
        </p:nvSpPr>
        <p:spPr>
          <a:xfrm>
            <a:off x="539825" y="528650"/>
            <a:ext cx="11096400" cy="63294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527" name="Google Shape;527;p48"/>
          <p:cNvSpPr/>
          <p:nvPr/>
        </p:nvSpPr>
        <p:spPr>
          <a:xfrm>
            <a:off x="539825" y="0"/>
            <a:ext cx="11096400" cy="1617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8"/>
          <p:cNvSpPr txBox="1"/>
          <p:nvPr/>
        </p:nvSpPr>
        <p:spPr>
          <a:xfrm>
            <a:off x="1290000" y="210600"/>
            <a:ext cx="9582600" cy="14544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805">
                <a:solidFill>
                  <a:srgbClr val="FFF2CC"/>
                </a:solidFill>
                <a:latin typeface="Montserrat"/>
                <a:ea typeface="Montserrat"/>
                <a:cs typeface="Montserrat"/>
                <a:sym typeface="Montserrat"/>
              </a:rPr>
              <a:t>LIFE PRINCIPLES COMMON TO INDIGENOUS PEOPLES WORLDWIDE</a:t>
            </a:r>
            <a:endParaRPr sz="35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sp>
        <p:nvSpPr>
          <p:cNvPr id="529" name="Google Shape;529;p48"/>
          <p:cNvSpPr txBox="1"/>
          <p:nvPr/>
        </p:nvSpPr>
        <p:spPr>
          <a:xfrm>
            <a:off x="2352300" y="2106125"/>
            <a:ext cx="7487400" cy="4941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rgbClr val="3C4E6A"/>
                </a:solidFill>
                <a:latin typeface="Montserrat"/>
                <a:ea typeface="Montserrat"/>
                <a:cs typeface="Montserrat"/>
                <a:sym typeface="Montserrat"/>
              </a:rPr>
              <a:t>First Law Supports Life Systems of the Planet through the Lense of Indigenous Knowledge Systems, Rooted Globally through Shared Value Systems</a:t>
            </a: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3C4E6A"/>
                </a:solidFill>
                <a:latin typeface="Montserrat"/>
                <a:ea typeface="Montserrat"/>
                <a:cs typeface="Montserrat"/>
                <a:sym typeface="Montserrat"/>
              </a:rPr>
              <a:t>Moral Compass to Support the Growth and Emergence of One’s Highest Self </a:t>
            </a: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3C4E6A"/>
                </a:solidFill>
                <a:latin typeface="Montserrat"/>
                <a:ea typeface="Montserrat"/>
                <a:cs typeface="Montserrat"/>
                <a:sym typeface="Montserrat"/>
              </a:rPr>
              <a:t>Values, Principles that Define what it is to be a </a:t>
            </a: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3C4E6A"/>
                </a:solidFill>
                <a:latin typeface="Montserrat"/>
                <a:ea typeface="Montserrat"/>
                <a:cs typeface="Montserrat"/>
                <a:sym typeface="Montserrat"/>
              </a:rPr>
              <a:t>Human Being</a:t>
            </a: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3C4E6A"/>
                </a:solidFill>
                <a:latin typeface="Montserrat"/>
                <a:ea typeface="Montserrat"/>
                <a:cs typeface="Montserrat"/>
                <a:sym typeface="Montserrat"/>
              </a:rPr>
              <a:t>Ancient Wisdom Empowers Human Nature to Evolve</a:t>
            </a: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30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2000">
                <a:solidFill>
                  <a:srgbClr val="3C4E6A"/>
                </a:solidFill>
                <a:latin typeface="Montserrat"/>
                <a:ea typeface="Montserrat"/>
                <a:cs typeface="Montserrat"/>
                <a:sym typeface="Montserrat"/>
              </a:rPr>
              <a:t>Ethics of Care for Human Family and Care for the Earth</a:t>
            </a: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3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300">
              <a:solidFill>
                <a:srgbClr val="3C4E6A"/>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534"/>
        <p:cNvGrpSpPr/>
        <p:nvPr/>
      </p:nvGrpSpPr>
      <p:grpSpPr>
        <a:xfrm>
          <a:off x="0" y="0"/>
          <a:ext cx="0" cy="0"/>
          <a:chOff x="0" y="0"/>
          <a:chExt cx="0" cy="0"/>
        </a:xfrm>
      </p:grpSpPr>
      <p:sp>
        <p:nvSpPr>
          <p:cNvPr id="535" name="Google Shape;535;p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536" name="Google Shape;536;p49"/>
          <p:cNvSpPr txBox="1">
            <a:spLocks noGrp="1"/>
          </p:cNvSpPr>
          <p:nvPr>
            <p:ph type="body" idx="1"/>
          </p:nvPr>
        </p:nvSpPr>
        <p:spPr>
          <a:xfrm>
            <a:off x="539825" y="528650"/>
            <a:ext cx="11096400" cy="63294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537" name="Google Shape;537;p49"/>
          <p:cNvSpPr/>
          <p:nvPr/>
        </p:nvSpPr>
        <p:spPr>
          <a:xfrm>
            <a:off x="547800" y="-61661"/>
            <a:ext cx="11096400" cy="1792049"/>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9"/>
          <p:cNvSpPr txBox="1"/>
          <p:nvPr/>
        </p:nvSpPr>
        <p:spPr>
          <a:xfrm>
            <a:off x="1701450" y="675900"/>
            <a:ext cx="8785213" cy="1481786"/>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3905" dirty="0">
                <a:solidFill>
                  <a:srgbClr val="FFF2CC"/>
                </a:solidFill>
                <a:latin typeface="Montserrat"/>
                <a:ea typeface="Montserrat"/>
                <a:cs typeface="Montserrat"/>
                <a:sym typeface="Montserrat"/>
              </a:rPr>
              <a:t>SPIRITUAL LEADER</a:t>
            </a:r>
          </a:p>
          <a:p>
            <a:pPr marL="45720" lvl="0" indent="0" algn="ctr" rtl="0">
              <a:lnSpc>
                <a:spcPct val="90000"/>
              </a:lnSpc>
              <a:spcBef>
                <a:spcPts val="0"/>
              </a:spcBef>
              <a:spcAft>
                <a:spcPts val="0"/>
              </a:spcAft>
              <a:buNone/>
            </a:pPr>
            <a:r>
              <a:rPr lang="en-US" sz="3905" dirty="0">
                <a:solidFill>
                  <a:srgbClr val="FFF2CC"/>
                </a:solidFill>
                <a:latin typeface="Montserrat"/>
                <a:ea typeface="Montserrat"/>
                <a:cs typeface="Montserrat"/>
                <a:sym typeface="Montserrat"/>
              </a:rPr>
              <a:t>ONAUBINISAY </a:t>
            </a:r>
            <a:endParaRPr sz="3605" dirty="0">
              <a:solidFill>
                <a:srgbClr val="FFF2CC"/>
              </a:solidFill>
              <a:latin typeface="Montserrat"/>
              <a:ea typeface="Montserrat"/>
              <a:cs typeface="Montserrat"/>
              <a:sym typeface="Montserrat"/>
            </a:endParaRPr>
          </a:p>
          <a:p>
            <a:pPr marL="0" lvl="0" indent="0" algn="l" rtl="0">
              <a:spcBef>
                <a:spcPts val="0"/>
              </a:spcBef>
              <a:spcAft>
                <a:spcPts val="0"/>
              </a:spcAft>
              <a:buNone/>
            </a:pPr>
            <a:endParaRPr dirty="0">
              <a:latin typeface="Calibri"/>
              <a:ea typeface="Calibri"/>
              <a:cs typeface="Calibri"/>
              <a:sym typeface="Calibri"/>
            </a:endParaRPr>
          </a:p>
        </p:txBody>
      </p:sp>
      <p:pic>
        <p:nvPicPr>
          <p:cNvPr id="539" name="Google Shape;539;p49"/>
          <p:cNvPicPr preferRelativeResize="0"/>
          <p:nvPr/>
        </p:nvPicPr>
        <p:blipFill rotWithShape="1">
          <a:blip r:embed="rId3">
            <a:alphaModFix/>
          </a:blip>
          <a:srcRect b="87715"/>
          <a:stretch/>
        </p:blipFill>
        <p:spPr>
          <a:xfrm>
            <a:off x="6088025" y="-3850"/>
            <a:ext cx="5548200" cy="365100"/>
          </a:xfrm>
          <a:prstGeom prst="rect">
            <a:avLst/>
          </a:prstGeom>
          <a:noFill/>
          <a:ln>
            <a:noFill/>
          </a:ln>
        </p:spPr>
      </p:pic>
      <p:pic>
        <p:nvPicPr>
          <p:cNvPr id="540" name="Google Shape;540;p49"/>
          <p:cNvPicPr preferRelativeResize="0"/>
          <p:nvPr/>
        </p:nvPicPr>
        <p:blipFill rotWithShape="1">
          <a:blip r:embed="rId3">
            <a:alphaModFix/>
          </a:blip>
          <a:srcRect t="87715"/>
          <a:stretch/>
        </p:blipFill>
        <p:spPr>
          <a:xfrm rot="10800000" flipH="1">
            <a:off x="539825" y="-3849"/>
            <a:ext cx="5548200" cy="365096"/>
          </a:xfrm>
          <a:prstGeom prst="rect">
            <a:avLst/>
          </a:prstGeom>
          <a:noFill/>
          <a:ln>
            <a:noFill/>
          </a:ln>
        </p:spPr>
      </p:pic>
      <p:sp>
        <p:nvSpPr>
          <p:cNvPr id="541" name="Google Shape;541;p49"/>
          <p:cNvSpPr txBox="1"/>
          <p:nvPr/>
        </p:nvSpPr>
        <p:spPr>
          <a:xfrm>
            <a:off x="870150" y="1994025"/>
            <a:ext cx="6316800" cy="520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dirty="0">
                <a:solidFill>
                  <a:srgbClr val="3C4E6A"/>
                </a:solidFill>
                <a:latin typeface="Montserrat"/>
                <a:ea typeface="Montserrat"/>
                <a:cs typeface="Montserrat"/>
                <a:sym typeface="Montserrat"/>
              </a:rPr>
              <a:t>Guiding us through these transformative times are messages from our beloved Spiritual Leaders, reminding us of who we are, our personal spiritual mandates to fulfill the Law of Life for all Beings in creation.</a:t>
            </a: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1700" dirty="0">
                <a:solidFill>
                  <a:srgbClr val="3C4E6A"/>
                </a:solidFill>
                <a:latin typeface="Montserrat"/>
                <a:ea typeface="Montserrat"/>
                <a:cs typeface="Montserrat"/>
                <a:sym typeface="Montserrat"/>
              </a:rPr>
              <a:t>Jim challenges us to develop an Institute for the Study of the Spirit, another pragmatic way to support the unfolding of the prophecies and their active application to social, political and environmental changes.</a:t>
            </a: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1700" dirty="0" err="1">
                <a:solidFill>
                  <a:srgbClr val="3C4E6A"/>
                </a:solidFill>
                <a:latin typeface="Montserrat"/>
                <a:ea typeface="Montserrat"/>
                <a:cs typeface="Montserrat"/>
                <a:sym typeface="Montserrat"/>
              </a:rPr>
              <a:t>Onaubinisay</a:t>
            </a:r>
            <a:r>
              <a:rPr lang="en-US" sz="1700" dirty="0">
                <a:solidFill>
                  <a:srgbClr val="3C4E6A"/>
                </a:solidFill>
                <a:latin typeface="Montserrat"/>
                <a:ea typeface="Montserrat"/>
                <a:cs typeface="Montserrat"/>
                <a:sym typeface="Montserrat"/>
              </a:rPr>
              <a:t> (Jim Dumont) who shines with such a bright light that all darkness disappears.   </a:t>
            </a: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1000" b="1" dirty="0">
                <a:solidFill>
                  <a:srgbClr val="3C4E6A"/>
                </a:solidFill>
                <a:latin typeface="Montserrat"/>
                <a:ea typeface="Montserrat"/>
                <a:cs typeface="Montserrat"/>
                <a:sym typeface="Montserrat"/>
              </a:rPr>
              <a:t>(Parliament of the World’s Religions, Keynote Address to 10,000 global delegates, 2018)</a:t>
            </a: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1700" dirty="0">
                <a:solidFill>
                  <a:srgbClr val="3C4E6A"/>
                </a:solidFill>
                <a:latin typeface="Montserrat"/>
                <a:ea typeface="Montserrat"/>
                <a:cs typeface="Montserrat"/>
                <a:sym typeface="Montserrat"/>
              </a:rPr>
              <a:t> https://</a:t>
            </a:r>
            <a:r>
              <a:rPr lang="en-US" sz="1700" dirty="0" err="1">
                <a:solidFill>
                  <a:srgbClr val="3C4E6A"/>
                </a:solidFill>
                <a:latin typeface="Montserrat"/>
                <a:ea typeface="Montserrat"/>
                <a:cs typeface="Montserrat"/>
                <a:sym typeface="Montserrat"/>
              </a:rPr>
              <a:t>www.youtube.com</a:t>
            </a:r>
            <a:r>
              <a:rPr lang="en-US" sz="1700" dirty="0">
                <a:solidFill>
                  <a:srgbClr val="3C4E6A"/>
                </a:solidFill>
                <a:latin typeface="Montserrat"/>
                <a:ea typeface="Montserrat"/>
                <a:cs typeface="Montserrat"/>
                <a:sym typeface="Montserrat"/>
              </a:rPr>
              <a:t>/</a:t>
            </a:r>
            <a:r>
              <a:rPr lang="en-US" sz="1700" dirty="0" err="1">
                <a:solidFill>
                  <a:srgbClr val="3C4E6A"/>
                </a:solidFill>
                <a:latin typeface="Montserrat"/>
                <a:ea typeface="Montserrat"/>
                <a:cs typeface="Montserrat"/>
                <a:sym typeface="Montserrat"/>
              </a:rPr>
              <a:t>watch?v</a:t>
            </a:r>
            <a:r>
              <a:rPr lang="en-US" sz="1700" dirty="0">
                <a:solidFill>
                  <a:srgbClr val="3C4E6A"/>
                </a:solidFill>
                <a:latin typeface="Montserrat"/>
                <a:ea typeface="Montserrat"/>
                <a:cs typeface="Montserrat"/>
                <a:sym typeface="Montserrat"/>
              </a:rPr>
              <a:t>=AB-Fi31klTs</a:t>
            </a: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r>
              <a:rPr lang="en-US" sz="1000" b="1" dirty="0">
                <a:solidFill>
                  <a:srgbClr val="3C4E6A"/>
                </a:solidFill>
                <a:latin typeface="Montserrat"/>
                <a:ea typeface="Montserrat"/>
                <a:cs typeface="Montserrat"/>
                <a:sym typeface="Montserrat"/>
              </a:rPr>
              <a:t>Photo Credit:  Thunderbird Partnership Foundation</a:t>
            </a:r>
            <a:endParaRPr sz="1000" b="1" dirty="0">
              <a:solidFill>
                <a:srgbClr val="3C4E6A"/>
              </a:solidFill>
              <a:latin typeface="Montserrat"/>
              <a:ea typeface="Montserrat"/>
              <a:cs typeface="Montserrat"/>
              <a:sym typeface="Montserrat"/>
            </a:endParaRPr>
          </a:p>
          <a:p>
            <a:pPr marL="0" lvl="0" indent="0" algn="ctr" rtl="0">
              <a:spcBef>
                <a:spcPts val="0"/>
              </a:spcBef>
              <a:spcAft>
                <a:spcPts val="0"/>
              </a:spcAft>
              <a:buNone/>
            </a:pPr>
            <a:endParaRPr sz="1700" dirty="0">
              <a:solidFill>
                <a:srgbClr val="3C4E6A"/>
              </a:solidFill>
              <a:latin typeface="Montserrat"/>
              <a:ea typeface="Montserrat"/>
              <a:cs typeface="Montserrat"/>
              <a:sym typeface="Montserrat"/>
            </a:endParaRPr>
          </a:p>
          <a:p>
            <a:pPr marL="0" lvl="0" indent="0" algn="ctr" rtl="0">
              <a:spcBef>
                <a:spcPts val="0"/>
              </a:spcBef>
              <a:spcAft>
                <a:spcPts val="0"/>
              </a:spcAft>
              <a:buNone/>
            </a:pPr>
            <a:endParaRPr sz="1700" dirty="0">
              <a:solidFill>
                <a:srgbClr val="3C4E6A"/>
              </a:solidFill>
              <a:latin typeface="Montserrat"/>
              <a:ea typeface="Montserrat"/>
              <a:cs typeface="Montserrat"/>
              <a:sym typeface="Montserrat"/>
            </a:endParaRPr>
          </a:p>
        </p:txBody>
      </p:sp>
      <p:pic>
        <p:nvPicPr>
          <p:cNvPr id="542" name="Google Shape;542;p49"/>
          <p:cNvPicPr preferRelativeResize="0"/>
          <p:nvPr/>
        </p:nvPicPr>
        <p:blipFill rotWithShape="1">
          <a:blip r:embed="rId4">
            <a:alphaModFix/>
          </a:blip>
          <a:srcRect/>
          <a:stretch/>
        </p:blipFill>
        <p:spPr>
          <a:xfrm>
            <a:off x="7391724" y="1617000"/>
            <a:ext cx="4244501" cy="52410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9648F"/>
        </a:solidFill>
        <a:effectLst/>
      </p:bgPr>
    </p:bg>
    <p:spTree>
      <p:nvGrpSpPr>
        <p:cNvPr id="1" name="Shape 546"/>
        <p:cNvGrpSpPr/>
        <p:nvPr/>
      </p:nvGrpSpPr>
      <p:grpSpPr>
        <a:xfrm>
          <a:off x="0" y="0"/>
          <a:ext cx="0" cy="0"/>
          <a:chOff x="0" y="0"/>
          <a:chExt cx="0" cy="0"/>
        </a:xfrm>
      </p:grpSpPr>
      <p:sp>
        <p:nvSpPr>
          <p:cNvPr id="547" name="Google Shape;547;p50"/>
          <p:cNvSpPr txBox="1">
            <a:spLocks noGrp="1"/>
          </p:cNvSpPr>
          <p:nvPr>
            <p:ph type="body" idx="1"/>
          </p:nvPr>
        </p:nvSpPr>
        <p:spPr>
          <a:xfrm>
            <a:off x="539825" y="528650"/>
            <a:ext cx="11096400" cy="63294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548" name="Google Shape;548;p50"/>
          <p:cNvSpPr/>
          <p:nvPr/>
        </p:nvSpPr>
        <p:spPr>
          <a:xfrm>
            <a:off x="539825" y="0"/>
            <a:ext cx="11096400" cy="12243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550" name="Google Shape;550;p50"/>
          <p:cNvSpPr txBox="1">
            <a:spLocks noGrp="1"/>
          </p:cNvSpPr>
          <p:nvPr>
            <p:ph type="title"/>
          </p:nvPr>
        </p:nvSpPr>
        <p:spPr>
          <a:xfrm>
            <a:off x="922953" y="348610"/>
            <a:ext cx="10346100" cy="61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70C0"/>
              </a:buClr>
              <a:buSzPts val="3600"/>
              <a:buFont typeface="Calibri"/>
              <a:buNone/>
            </a:pPr>
            <a:r>
              <a:rPr lang="en-US" sz="4000" b="0">
                <a:solidFill>
                  <a:srgbClr val="FFF2CC"/>
                </a:solidFill>
                <a:latin typeface="Montserrat"/>
                <a:ea typeface="Montserrat"/>
                <a:cs typeface="Montserrat"/>
                <a:sym typeface="Montserrat"/>
              </a:rPr>
              <a:t>THE SACRED DAY IS UPON US</a:t>
            </a:r>
            <a:endParaRPr sz="3300" b="0">
              <a:solidFill>
                <a:srgbClr val="FFF2CC"/>
              </a:solidFill>
              <a:latin typeface="Montserrat"/>
              <a:ea typeface="Montserrat"/>
              <a:cs typeface="Montserrat"/>
              <a:sym typeface="Montserrat"/>
            </a:endParaRPr>
          </a:p>
        </p:txBody>
      </p:sp>
      <p:sp>
        <p:nvSpPr>
          <p:cNvPr id="551" name="Google Shape;551;p50"/>
          <p:cNvSpPr txBox="1"/>
          <p:nvPr/>
        </p:nvSpPr>
        <p:spPr>
          <a:xfrm>
            <a:off x="1132175" y="1500625"/>
            <a:ext cx="9911700" cy="567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2000">
                <a:solidFill>
                  <a:srgbClr val="3C4E6A"/>
                </a:solidFill>
                <a:latin typeface="Montserrat"/>
                <a:ea typeface="Montserrat"/>
                <a:cs typeface="Montserrat"/>
                <a:sym typeface="Montserrat"/>
              </a:rPr>
              <a:t>We are Living in the Era of the Spiritual Springtime </a:t>
            </a: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000">
                <a:solidFill>
                  <a:srgbClr val="3C4E6A"/>
                </a:solidFill>
                <a:latin typeface="Montserrat"/>
                <a:ea typeface="Montserrat"/>
                <a:cs typeface="Montserrat"/>
                <a:sym typeface="Montserrat"/>
              </a:rPr>
              <a:t>No Challenge can Withstand the Fulfillment of Our Prayers and Prophecies. The Sacred Day Reveals Corruption and Injustice </a:t>
            </a: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000">
                <a:solidFill>
                  <a:srgbClr val="3C4E6A"/>
                </a:solidFill>
                <a:latin typeface="Montserrat"/>
                <a:ea typeface="Montserrat"/>
                <a:cs typeface="Montserrat"/>
                <a:sym typeface="Montserrat"/>
              </a:rPr>
              <a:t>Peace Will Prevail</a:t>
            </a: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000">
                <a:solidFill>
                  <a:srgbClr val="3C4E6A"/>
                </a:solidFill>
                <a:latin typeface="Montserrat"/>
                <a:ea typeface="Montserrat"/>
                <a:cs typeface="Montserrat"/>
                <a:sym typeface="Montserrat"/>
              </a:rPr>
              <a:t>You are Here to Fulfill the Dream of the Creator to Cultivate a Higher Spiritual Consciousness in Yourself  </a:t>
            </a: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000">
                <a:solidFill>
                  <a:srgbClr val="3C4E6A"/>
                </a:solidFill>
                <a:latin typeface="Montserrat"/>
                <a:ea typeface="Montserrat"/>
                <a:cs typeface="Montserrat"/>
                <a:sym typeface="Montserrat"/>
              </a:rPr>
              <a:t>Caring for Self and Others is Rooted in Our Cultures, Languages, Histories, Spirituality and in Traditional Knowledge Systems </a:t>
            </a:r>
            <a:endParaRPr sz="2000">
              <a:solidFill>
                <a:srgbClr val="3C4E6A"/>
              </a:solidFill>
              <a:latin typeface="Montserrat"/>
              <a:ea typeface="Montserrat"/>
              <a:cs typeface="Montserrat"/>
              <a:sym typeface="Montserrat"/>
            </a:endParaRPr>
          </a:p>
          <a:p>
            <a:pPr marL="0" lvl="0" indent="0" algn="ctr" rtl="0">
              <a:lnSpc>
                <a:spcPct val="150000"/>
              </a:lnSpc>
              <a:spcBef>
                <a:spcPts val="0"/>
              </a:spcBef>
              <a:spcAft>
                <a:spcPts val="0"/>
              </a:spcAft>
              <a:buClr>
                <a:schemeClr val="dk1"/>
              </a:buClr>
              <a:buSzPts val="1100"/>
              <a:buFont typeface="Arial"/>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3300">
                <a:solidFill>
                  <a:srgbClr val="3C4E6A"/>
                </a:solidFill>
                <a:latin typeface="Montserrat"/>
                <a:ea typeface="Montserrat"/>
                <a:cs typeface="Montserrat"/>
                <a:sym typeface="Montserrat"/>
              </a:rPr>
              <a:t>The Dawn is Ours  </a:t>
            </a:r>
            <a:endParaRPr sz="3300">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a:solidFill>
                  <a:srgbClr val="3C4E6A"/>
                </a:solidFill>
                <a:latin typeface="Montserrat"/>
                <a:ea typeface="Montserrat"/>
                <a:cs typeface="Montserrat"/>
                <a:sym typeface="Montserrat"/>
              </a:rPr>
              <a:t>~Amanda Gorman, Jan. 20,2021</a:t>
            </a:r>
            <a:endParaRPr>
              <a:solidFill>
                <a:srgbClr val="3C4E6A"/>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000">
              <a:solidFill>
                <a:srgbClr val="3C4E6A"/>
              </a:solidFill>
              <a:latin typeface="Montserrat"/>
              <a:ea typeface="Montserrat"/>
              <a:cs typeface="Montserrat"/>
              <a:sym typeface="Montserrat"/>
            </a:endParaRPr>
          </a:p>
          <a:p>
            <a:pPr marL="0" lvl="0" indent="0" algn="ctr" rtl="0">
              <a:spcBef>
                <a:spcPts val="0"/>
              </a:spcBef>
              <a:spcAft>
                <a:spcPts val="0"/>
              </a:spcAft>
              <a:buNone/>
            </a:pPr>
            <a:endParaRPr sz="2000">
              <a:solidFill>
                <a:srgbClr val="3C4E6A"/>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648F"/>
        </a:solidFill>
        <a:effectLst/>
      </p:bgPr>
    </p:bg>
    <p:spTree>
      <p:nvGrpSpPr>
        <p:cNvPr id="1" name="Shape 135"/>
        <p:cNvGrpSpPr/>
        <p:nvPr/>
      </p:nvGrpSpPr>
      <p:grpSpPr>
        <a:xfrm>
          <a:off x="0" y="0"/>
          <a:ext cx="0" cy="0"/>
          <a:chOff x="0" y="0"/>
          <a:chExt cx="0" cy="0"/>
        </a:xfrm>
      </p:grpSpPr>
      <p:sp>
        <p:nvSpPr>
          <p:cNvPr id="136" name="Google Shape;136;p20"/>
          <p:cNvSpPr/>
          <p:nvPr/>
        </p:nvSpPr>
        <p:spPr>
          <a:xfrm>
            <a:off x="1611050" y="325175"/>
            <a:ext cx="8794200" cy="5882700"/>
          </a:xfrm>
          <a:prstGeom prst="rect">
            <a:avLst/>
          </a:prstGeom>
          <a:solidFill>
            <a:srgbClr val="3C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38" name="Google Shape;138;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2"/>
                </a:solidFill>
                <a:latin typeface="Montserrat"/>
                <a:ea typeface="Montserrat"/>
                <a:cs typeface="Montserrat"/>
                <a:sym typeface="Montserrat"/>
              </a:rPr>
              <a:t>Kahontakwas Diane Longboat</a:t>
            </a:r>
            <a:endParaRPr>
              <a:solidFill>
                <a:schemeClr val="lt2"/>
              </a:solidFill>
              <a:latin typeface="Montserrat"/>
              <a:ea typeface="Montserrat"/>
              <a:cs typeface="Montserrat"/>
              <a:sym typeface="Montserrat"/>
            </a:endParaRPr>
          </a:p>
        </p:txBody>
      </p:sp>
      <p:pic>
        <p:nvPicPr>
          <p:cNvPr id="139" name="Google Shape;139;p20"/>
          <p:cNvPicPr preferRelativeResize="0"/>
          <p:nvPr/>
        </p:nvPicPr>
        <p:blipFill rotWithShape="1">
          <a:blip r:embed="rId3">
            <a:alphaModFix/>
          </a:blip>
          <a:srcRect t="2922"/>
          <a:stretch/>
        </p:blipFill>
        <p:spPr>
          <a:xfrm>
            <a:off x="1897250" y="622300"/>
            <a:ext cx="8221798" cy="5321399"/>
          </a:xfrm>
          <a:prstGeom prst="rect">
            <a:avLst/>
          </a:prstGeom>
          <a:noFill/>
          <a:ln>
            <a:noFill/>
          </a:ln>
        </p:spPr>
      </p:pic>
      <p:pic>
        <p:nvPicPr>
          <p:cNvPr id="140" name="Google Shape;140;p20"/>
          <p:cNvPicPr preferRelativeResize="0"/>
          <p:nvPr/>
        </p:nvPicPr>
        <p:blipFill rotWithShape="1">
          <a:blip r:embed="rId4">
            <a:alphaModFix/>
          </a:blip>
          <a:srcRect t="87715"/>
          <a:stretch/>
        </p:blipFill>
        <p:spPr>
          <a:xfrm rot="-5400000" flipH="1">
            <a:off x="-3186388" y="3186389"/>
            <a:ext cx="6845787" cy="473010"/>
          </a:xfrm>
          <a:prstGeom prst="rect">
            <a:avLst/>
          </a:prstGeom>
          <a:noFill/>
          <a:ln>
            <a:noFill/>
          </a:ln>
        </p:spPr>
      </p:pic>
      <p:pic>
        <p:nvPicPr>
          <p:cNvPr id="141" name="Google Shape;141;p20"/>
          <p:cNvPicPr preferRelativeResize="0"/>
          <p:nvPr/>
        </p:nvPicPr>
        <p:blipFill rotWithShape="1">
          <a:blip r:embed="rId4">
            <a:alphaModFix/>
          </a:blip>
          <a:srcRect t="87715"/>
          <a:stretch/>
        </p:blipFill>
        <p:spPr>
          <a:xfrm rot="5400000">
            <a:off x="8541534" y="3178620"/>
            <a:ext cx="6829086" cy="4718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9648F"/>
        </a:solidFill>
        <a:effectLst/>
      </p:bgPr>
    </p:bg>
    <p:spTree>
      <p:nvGrpSpPr>
        <p:cNvPr id="1" name="Shape 145"/>
        <p:cNvGrpSpPr/>
        <p:nvPr/>
      </p:nvGrpSpPr>
      <p:grpSpPr>
        <a:xfrm>
          <a:off x="0" y="0"/>
          <a:ext cx="0" cy="0"/>
          <a:chOff x="0" y="0"/>
          <a:chExt cx="0" cy="0"/>
        </a:xfrm>
      </p:grpSpPr>
      <p:sp>
        <p:nvSpPr>
          <p:cNvPr id="146" name="Google Shape;146;p21"/>
          <p:cNvSpPr/>
          <p:nvPr/>
        </p:nvSpPr>
        <p:spPr>
          <a:xfrm>
            <a:off x="1625825" y="325175"/>
            <a:ext cx="8853300" cy="5882700"/>
          </a:xfrm>
          <a:prstGeom prst="rect">
            <a:avLst/>
          </a:prstGeom>
          <a:solidFill>
            <a:srgbClr val="3C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48" name="Google Shape;148;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2"/>
                </a:solidFill>
                <a:latin typeface="Montserrat"/>
                <a:ea typeface="Montserrat"/>
                <a:cs typeface="Montserrat"/>
                <a:sym typeface="Montserrat"/>
              </a:rPr>
              <a:t>Kahontakwas Diane Longboat</a:t>
            </a:r>
            <a:endParaRPr>
              <a:solidFill>
                <a:schemeClr val="lt2"/>
              </a:solidFill>
              <a:latin typeface="Montserrat"/>
              <a:ea typeface="Montserrat"/>
              <a:cs typeface="Montserrat"/>
              <a:sym typeface="Montserrat"/>
            </a:endParaRPr>
          </a:p>
        </p:txBody>
      </p:sp>
      <p:pic>
        <p:nvPicPr>
          <p:cNvPr id="149" name="Google Shape;149;p21"/>
          <p:cNvPicPr preferRelativeResize="0">
            <a:picLocks noGrp="1"/>
          </p:cNvPicPr>
          <p:nvPr>
            <p:ph type="body" idx="1"/>
          </p:nvPr>
        </p:nvPicPr>
        <p:blipFill rotWithShape="1">
          <a:blip r:embed="rId3">
            <a:alphaModFix/>
          </a:blip>
          <a:srcRect t="1219" b="1229"/>
          <a:stretch/>
        </p:blipFill>
        <p:spPr>
          <a:xfrm>
            <a:off x="1933576" y="605825"/>
            <a:ext cx="8181900" cy="5321400"/>
          </a:xfrm>
          <a:prstGeom prst="rect">
            <a:avLst/>
          </a:prstGeom>
          <a:noFill/>
          <a:ln>
            <a:noFill/>
          </a:ln>
        </p:spPr>
      </p:pic>
      <p:pic>
        <p:nvPicPr>
          <p:cNvPr id="150" name="Google Shape;150;p21"/>
          <p:cNvPicPr preferRelativeResize="0"/>
          <p:nvPr/>
        </p:nvPicPr>
        <p:blipFill rotWithShape="1">
          <a:blip r:embed="rId4">
            <a:alphaModFix/>
          </a:blip>
          <a:srcRect t="87715"/>
          <a:stretch/>
        </p:blipFill>
        <p:spPr>
          <a:xfrm rot="-5400000" flipH="1">
            <a:off x="-3186388" y="3186389"/>
            <a:ext cx="6845787" cy="473010"/>
          </a:xfrm>
          <a:prstGeom prst="rect">
            <a:avLst/>
          </a:prstGeom>
          <a:noFill/>
          <a:ln>
            <a:noFill/>
          </a:ln>
        </p:spPr>
      </p:pic>
      <p:pic>
        <p:nvPicPr>
          <p:cNvPr id="151" name="Google Shape;151;p21"/>
          <p:cNvPicPr preferRelativeResize="0"/>
          <p:nvPr/>
        </p:nvPicPr>
        <p:blipFill rotWithShape="1">
          <a:blip r:embed="rId4">
            <a:alphaModFix/>
          </a:blip>
          <a:srcRect t="87715"/>
          <a:stretch/>
        </p:blipFill>
        <p:spPr>
          <a:xfrm rot="5400000">
            <a:off x="8541534" y="3178620"/>
            <a:ext cx="6829086" cy="4718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9648F"/>
        </a:solidFill>
        <a:effectLst/>
      </p:bgPr>
    </p:bg>
    <p:spTree>
      <p:nvGrpSpPr>
        <p:cNvPr id="1" name="Shape 155"/>
        <p:cNvGrpSpPr/>
        <p:nvPr/>
      </p:nvGrpSpPr>
      <p:grpSpPr>
        <a:xfrm>
          <a:off x="0" y="0"/>
          <a:ext cx="0" cy="0"/>
          <a:chOff x="0" y="0"/>
          <a:chExt cx="0" cy="0"/>
        </a:xfrm>
      </p:grpSpPr>
      <p:sp>
        <p:nvSpPr>
          <p:cNvPr id="156" name="Google Shape;156;p22"/>
          <p:cNvSpPr/>
          <p:nvPr/>
        </p:nvSpPr>
        <p:spPr>
          <a:xfrm>
            <a:off x="2911700" y="325175"/>
            <a:ext cx="6178200" cy="5882700"/>
          </a:xfrm>
          <a:prstGeom prst="rect">
            <a:avLst/>
          </a:prstGeom>
          <a:solidFill>
            <a:srgbClr val="3C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58" name="Google Shape;158;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2"/>
                </a:solidFill>
                <a:latin typeface="Montserrat"/>
                <a:ea typeface="Montserrat"/>
                <a:cs typeface="Montserrat"/>
                <a:sym typeface="Montserrat"/>
              </a:rPr>
              <a:t>Kahontakwas Diane Longboat</a:t>
            </a:r>
            <a:endParaRPr>
              <a:solidFill>
                <a:schemeClr val="lt2"/>
              </a:solidFill>
              <a:latin typeface="Montserrat"/>
              <a:ea typeface="Montserrat"/>
              <a:cs typeface="Montserrat"/>
              <a:sym typeface="Montserrat"/>
            </a:endParaRPr>
          </a:p>
        </p:txBody>
      </p:sp>
      <p:pic>
        <p:nvPicPr>
          <p:cNvPr id="159" name="Google Shape;159;p22"/>
          <p:cNvPicPr preferRelativeResize="0"/>
          <p:nvPr/>
        </p:nvPicPr>
        <p:blipFill rotWithShape="1">
          <a:blip r:embed="rId3">
            <a:alphaModFix/>
          </a:blip>
          <a:srcRect/>
          <a:stretch/>
        </p:blipFill>
        <p:spPr>
          <a:xfrm>
            <a:off x="3218763" y="622300"/>
            <a:ext cx="5578775" cy="5321400"/>
          </a:xfrm>
          <a:prstGeom prst="rect">
            <a:avLst/>
          </a:prstGeom>
          <a:noFill/>
          <a:ln>
            <a:noFill/>
          </a:ln>
        </p:spPr>
      </p:pic>
      <p:pic>
        <p:nvPicPr>
          <p:cNvPr id="160" name="Google Shape;160;p22"/>
          <p:cNvPicPr preferRelativeResize="0"/>
          <p:nvPr/>
        </p:nvPicPr>
        <p:blipFill rotWithShape="1">
          <a:blip r:embed="rId4">
            <a:alphaModFix/>
          </a:blip>
          <a:srcRect t="87715"/>
          <a:stretch/>
        </p:blipFill>
        <p:spPr>
          <a:xfrm rot="-5400000" flipH="1">
            <a:off x="-3186388" y="3186389"/>
            <a:ext cx="6845787" cy="473010"/>
          </a:xfrm>
          <a:prstGeom prst="rect">
            <a:avLst/>
          </a:prstGeom>
          <a:noFill/>
          <a:ln>
            <a:noFill/>
          </a:ln>
        </p:spPr>
      </p:pic>
      <p:pic>
        <p:nvPicPr>
          <p:cNvPr id="161" name="Google Shape;161;p22"/>
          <p:cNvPicPr preferRelativeResize="0"/>
          <p:nvPr/>
        </p:nvPicPr>
        <p:blipFill rotWithShape="1">
          <a:blip r:embed="rId4">
            <a:alphaModFix/>
          </a:blip>
          <a:srcRect t="87715"/>
          <a:stretch/>
        </p:blipFill>
        <p:spPr>
          <a:xfrm rot="5400000">
            <a:off x="8541534" y="3178620"/>
            <a:ext cx="6829086" cy="4718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165"/>
        <p:cNvGrpSpPr/>
        <p:nvPr/>
      </p:nvGrpSpPr>
      <p:grpSpPr>
        <a:xfrm>
          <a:off x="0" y="0"/>
          <a:ext cx="0" cy="0"/>
          <a:chOff x="0" y="0"/>
          <a:chExt cx="0" cy="0"/>
        </a:xfrm>
      </p:grpSpPr>
      <p:sp>
        <p:nvSpPr>
          <p:cNvPr id="166" name="Google Shape;166;p23"/>
          <p:cNvSpPr txBox="1">
            <a:spLocks noGrp="1"/>
          </p:cNvSpPr>
          <p:nvPr>
            <p:ph type="body" idx="1"/>
          </p:nvPr>
        </p:nvSpPr>
        <p:spPr>
          <a:xfrm>
            <a:off x="814388" y="919188"/>
            <a:ext cx="10344300" cy="5019600"/>
          </a:xfrm>
          <a:prstGeom prst="rect">
            <a:avLst/>
          </a:prstGeom>
          <a:solidFill>
            <a:srgbClr val="5E81C9"/>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b="1"/>
          </a:p>
          <a:p>
            <a:pPr marL="0" lvl="0" indent="0" algn="l" rtl="0">
              <a:lnSpc>
                <a:spcPct val="150000"/>
              </a:lnSpc>
              <a:spcBef>
                <a:spcPts val="1000"/>
              </a:spcBef>
              <a:spcAft>
                <a:spcPts val="0"/>
              </a:spcAft>
              <a:buClr>
                <a:schemeClr val="dk1"/>
              </a:buClr>
              <a:buSzPts val="2800"/>
              <a:buNone/>
            </a:pPr>
            <a:endParaRPr b="1"/>
          </a:p>
          <a:p>
            <a:pPr marL="0" lvl="0" indent="0" algn="ctr" rtl="0">
              <a:lnSpc>
                <a:spcPct val="90000"/>
              </a:lnSpc>
              <a:spcBef>
                <a:spcPts val="1000"/>
              </a:spcBef>
              <a:spcAft>
                <a:spcPts val="0"/>
              </a:spcAft>
              <a:buClr>
                <a:srgbClr val="0070C0"/>
              </a:buClr>
              <a:buSzPts val="3200"/>
              <a:buNone/>
            </a:pPr>
            <a:r>
              <a:rPr lang="en-US" sz="3200">
                <a:solidFill>
                  <a:srgbClr val="FFF2CC"/>
                </a:solidFill>
                <a:latin typeface="Montserrat"/>
                <a:ea typeface="Montserrat"/>
                <a:cs typeface="Montserrat"/>
                <a:sym typeface="Montserrat"/>
              </a:rPr>
              <a:t>How will We Apply the Sacred Guidance</a:t>
            </a:r>
            <a:endParaRPr sz="3200">
              <a:solidFill>
                <a:srgbClr val="FFF2CC"/>
              </a:solidFill>
              <a:latin typeface="Montserrat"/>
              <a:ea typeface="Montserrat"/>
              <a:cs typeface="Montserrat"/>
              <a:sym typeface="Montserrat"/>
            </a:endParaRPr>
          </a:p>
          <a:p>
            <a:pPr marL="0" lvl="0" indent="0" algn="ctr" rtl="0">
              <a:lnSpc>
                <a:spcPct val="90000"/>
              </a:lnSpc>
              <a:spcBef>
                <a:spcPts val="1000"/>
              </a:spcBef>
              <a:spcAft>
                <a:spcPts val="0"/>
              </a:spcAft>
              <a:buClr>
                <a:srgbClr val="0070C0"/>
              </a:buClr>
              <a:buSzPts val="3200"/>
              <a:buNone/>
            </a:pPr>
            <a:r>
              <a:rPr lang="en-US" sz="3200">
                <a:solidFill>
                  <a:srgbClr val="FFF2CC"/>
                </a:solidFill>
                <a:latin typeface="Montserrat"/>
                <a:ea typeface="Montserrat"/>
                <a:cs typeface="Montserrat"/>
                <a:sym typeface="Montserrat"/>
              </a:rPr>
              <a:t>that We Have Been Provided in Our</a:t>
            </a:r>
            <a:endParaRPr sz="3200">
              <a:solidFill>
                <a:srgbClr val="FFF2CC"/>
              </a:solidFill>
              <a:latin typeface="Montserrat"/>
              <a:ea typeface="Montserrat"/>
              <a:cs typeface="Montserrat"/>
              <a:sym typeface="Montserrat"/>
            </a:endParaRPr>
          </a:p>
          <a:p>
            <a:pPr marL="0" lvl="0" indent="0" algn="ctr" rtl="0">
              <a:lnSpc>
                <a:spcPct val="90000"/>
              </a:lnSpc>
              <a:spcBef>
                <a:spcPts val="1000"/>
              </a:spcBef>
              <a:spcAft>
                <a:spcPts val="0"/>
              </a:spcAft>
              <a:buClr>
                <a:srgbClr val="0070C0"/>
              </a:buClr>
              <a:buSzPts val="3200"/>
              <a:buNone/>
            </a:pPr>
            <a:r>
              <a:rPr lang="en-US" sz="3200">
                <a:solidFill>
                  <a:srgbClr val="FFF2CC"/>
                </a:solidFill>
                <a:latin typeface="Montserrat"/>
                <a:ea typeface="Montserrat"/>
                <a:cs typeface="Montserrat"/>
                <a:sym typeface="Montserrat"/>
              </a:rPr>
              <a:t>Prophecies and in Sacred Communication</a:t>
            </a:r>
            <a:endParaRPr sz="3200">
              <a:solidFill>
                <a:srgbClr val="FFF2CC"/>
              </a:solidFill>
              <a:latin typeface="Montserrat"/>
              <a:ea typeface="Montserrat"/>
              <a:cs typeface="Montserrat"/>
              <a:sym typeface="Montserrat"/>
            </a:endParaRPr>
          </a:p>
          <a:p>
            <a:pPr marL="0" lvl="0" indent="0" algn="ctr" rtl="0">
              <a:lnSpc>
                <a:spcPct val="90000"/>
              </a:lnSpc>
              <a:spcBef>
                <a:spcPts val="1000"/>
              </a:spcBef>
              <a:spcAft>
                <a:spcPts val="0"/>
              </a:spcAft>
              <a:buClr>
                <a:srgbClr val="0070C0"/>
              </a:buClr>
              <a:buSzPts val="3200"/>
              <a:buNone/>
            </a:pPr>
            <a:r>
              <a:rPr lang="en-US" sz="3200">
                <a:solidFill>
                  <a:srgbClr val="FFF2CC"/>
                </a:solidFill>
                <a:latin typeface="Montserrat"/>
                <a:ea typeface="Montserrat"/>
                <a:cs typeface="Montserrat"/>
                <a:sym typeface="Montserrat"/>
              </a:rPr>
              <a:t>with the Spirit in Order to Secure</a:t>
            </a:r>
            <a:endParaRPr sz="3200">
              <a:solidFill>
                <a:srgbClr val="FFF2CC"/>
              </a:solidFill>
              <a:latin typeface="Montserrat"/>
              <a:ea typeface="Montserrat"/>
              <a:cs typeface="Montserrat"/>
              <a:sym typeface="Montserrat"/>
            </a:endParaRPr>
          </a:p>
          <a:p>
            <a:pPr marL="0" lvl="0" indent="0" algn="ctr" rtl="0">
              <a:lnSpc>
                <a:spcPct val="90000"/>
              </a:lnSpc>
              <a:spcBef>
                <a:spcPts val="1000"/>
              </a:spcBef>
              <a:spcAft>
                <a:spcPts val="0"/>
              </a:spcAft>
              <a:buClr>
                <a:srgbClr val="0070C0"/>
              </a:buClr>
              <a:buSzPts val="3200"/>
              <a:buNone/>
            </a:pPr>
            <a:r>
              <a:rPr lang="en-US" sz="3200">
                <a:solidFill>
                  <a:srgbClr val="FFF2CC"/>
                </a:solidFill>
                <a:latin typeface="Montserrat"/>
                <a:ea typeface="Montserrat"/>
                <a:cs typeface="Montserrat"/>
                <a:sym typeface="Montserrat"/>
              </a:rPr>
              <a:t>the Future for the next Seven Generations?</a:t>
            </a:r>
            <a:br>
              <a:rPr lang="en-US" sz="3200">
                <a:solidFill>
                  <a:srgbClr val="FFF2CC"/>
                </a:solidFill>
                <a:latin typeface="Montserrat"/>
                <a:ea typeface="Montserrat"/>
                <a:cs typeface="Montserrat"/>
                <a:sym typeface="Montserrat"/>
              </a:rPr>
            </a:br>
            <a:endParaRPr sz="3200">
              <a:solidFill>
                <a:srgbClr val="FFF2CC"/>
              </a:solidFill>
              <a:latin typeface="Montserrat"/>
              <a:ea typeface="Montserrat"/>
              <a:cs typeface="Montserrat"/>
              <a:sym typeface="Montserrat"/>
            </a:endParaRPr>
          </a:p>
        </p:txBody>
      </p:sp>
      <p:pic>
        <p:nvPicPr>
          <p:cNvPr id="167" name="Google Shape;167;p23"/>
          <p:cNvPicPr preferRelativeResize="0"/>
          <p:nvPr/>
        </p:nvPicPr>
        <p:blipFill rotWithShape="1">
          <a:blip r:embed="rId3">
            <a:alphaModFix/>
          </a:blip>
          <a:srcRect b="87715"/>
          <a:stretch/>
        </p:blipFill>
        <p:spPr>
          <a:xfrm>
            <a:off x="5986550" y="919200"/>
            <a:ext cx="5172150" cy="357410"/>
          </a:xfrm>
          <a:prstGeom prst="rect">
            <a:avLst/>
          </a:prstGeom>
          <a:noFill/>
          <a:ln>
            <a:noFill/>
          </a:ln>
        </p:spPr>
      </p:pic>
      <p:pic>
        <p:nvPicPr>
          <p:cNvPr id="168" name="Google Shape;168;p23"/>
          <p:cNvPicPr preferRelativeResize="0"/>
          <p:nvPr/>
        </p:nvPicPr>
        <p:blipFill rotWithShape="1">
          <a:blip r:embed="rId3">
            <a:alphaModFix/>
          </a:blip>
          <a:srcRect t="87715"/>
          <a:stretch/>
        </p:blipFill>
        <p:spPr>
          <a:xfrm rot="10800000" flipH="1">
            <a:off x="814400" y="919201"/>
            <a:ext cx="5172150" cy="3574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173"/>
        <p:cNvGrpSpPr/>
        <p:nvPr/>
      </p:nvGrpSpPr>
      <p:grpSpPr>
        <a:xfrm>
          <a:off x="0" y="0"/>
          <a:ext cx="0" cy="0"/>
          <a:chOff x="0" y="0"/>
          <a:chExt cx="0" cy="0"/>
        </a:xfrm>
      </p:grpSpPr>
      <p:sp>
        <p:nvSpPr>
          <p:cNvPr id="174" name="Google Shape;17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75" name="Google Shape;175;p24"/>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176" name="Google Shape;176;p24"/>
          <p:cNvSpPr txBox="1"/>
          <p:nvPr/>
        </p:nvSpPr>
        <p:spPr>
          <a:xfrm>
            <a:off x="1869600" y="2321050"/>
            <a:ext cx="8779500" cy="3743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Water Levels Rise</a:t>
            </a:r>
            <a:r>
              <a:rPr lang="en-US" sz="1471">
                <a:solidFill>
                  <a:srgbClr val="3C4E6A"/>
                </a:solidFill>
                <a:latin typeface="Montserrat"/>
                <a:ea typeface="Montserrat"/>
                <a:cs typeface="Montserrat"/>
                <a:sym typeface="Montserrat"/>
              </a:rPr>
              <a:t> Floods; Scarcity of Fresh Water</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Rivers Will Flow in the Opposite Direction</a:t>
            </a:r>
            <a:r>
              <a:rPr lang="en-US" sz="1471">
                <a:solidFill>
                  <a:srgbClr val="3C4E6A"/>
                </a:solidFill>
                <a:latin typeface="Montserrat"/>
                <a:ea typeface="Montserrat"/>
                <a:cs typeface="Montserrat"/>
                <a:sym typeface="Montserrat"/>
              </a:rPr>
              <a:t> Glaciers Melt</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The Rivers Will Burn</a:t>
            </a:r>
            <a:r>
              <a:rPr lang="en-US" sz="1471">
                <a:solidFill>
                  <a:srgbClr val="3C4E6A"/>
                </a:solidFill>
                <a:latin typeface="Montserrat"/>
                <a:ea typeface="Montserrat"/>
                <a:cs typeface="Montserrat"/>
                <a:sym typeface="Montserrat"/>
              </a:rPr>
              <a:t> Chemicals, Black Water </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The Fish Will Die in the Water</a:t>
            </a:r>
            <a:r>
              <a:rPr lang="en-US" sz="1471">
                <a:solidFill>
                  <a:srgbClr val="3C4E6A"/>
                </a:solidFill>
                <a:latin typeface="Montserrat"/>
                <a:ea typeface="Montserrat"/>
                <a:cs typeface="Montserrat"/>
                <a:sym typeface="Montserrat"/>
              </a:rPr>
              <a:t> Warm Water, Poisons</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Trees Will Die from Top Down</a:t>
            </a:r>
            <a:r>
              <a:rPr lang="en-US" sz="1471">
                <a:solidFill>
                  <a:srgbClr val="3C4E6A"/>
                </a:solidFill>
                <a:latin typeface="Montserrat"/>
                <a:ea typeface="Montserrat"/>
                <a:cs typeface="Montserrat"/>
                <a:sym typeface="Montserrat"/>
              </a:rPr>
              <a:t> Acid Rain, Foreign Fungus and Insect Infestations </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Animals Will Be Born Deformed</a:t>
            </a:r>
            <a:r>
              <a:rPr lang="en-US" sz="1471">
                <a:solidFill>
                  <a:srgbClr val="3C4E6A"/>
                </a:solidFill>
                <a:latin typeface="Montserrat"/>
                <a:ea typeface="Montserrat"/>
                <a:cs typeface="Montserrat"/>
                <a:sym typeface="Montserrat"/>
              </a:rPr>
              <a:t> Glyphosate</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Huge Stone Monsters Will Tear Open the Face of the Earth</a:t>
            </a:r>
            <a:r>
              <a:rPr lang="en-US" sz="1471">
                <a:solidFill>
                  <a:srgbClr val="3C4E6A"/>
                </a:solidFill>
                <a:latin typeface="Montserrat"/>
                <a:ea typeface="Montserrat"/>
                <a:cs typeface="Montserrat"/>
                <a:sym typeface="Montserrat"/>
              </a:rPr>
              <a:t> Tar Sands</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The Air Will Burn The Eyes and Lungs</a:t>
            </a:r>
            <a:r>
              <a:rPr lang="en-US" sz="1471">
                <a:solidFill>
                  <a:srgbClr val="3C4E6A"/>
                </a:solidFill>
                <a:latin typeface="Montserrat"/>
                <a:ea typeface="Montserrat"/>
                <a:cs typeface="Montserrat"/>
                <a:sym typeface="Montserrat"/>
              </a:rPr>
              <a:t> Volcanic Eruptions, Smoke From Burning Forests </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The Birds Will Fall From the Sky</a:t>
            </a:r>
            <a:r>
              <a:rPr lang="en-US" sz="1471">
                <a:solidFill>
                  <a:srgbClr val="3C4E6A"/>
                </a:solidFill>
                <a:latin typeface="Montserrat"/>
                <a:ea typeface="Montserrat"/>
                <a:cs typeface="Montserrat"/>
                <a:sym typeface="Montserrat"/>
              </a:rPr>
              <a:t> Extinction, Changes in the Magnetic Field of the Earth </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Strange Diseases Will Appear</a:t>
            </a:r>
            <a:r>
              <a:rPr lang="en-US" sz="1471">
                <a:solidFill>
                  <a:srgbClr val="3C4E6A"/>
                </a:solidFill>
                <a:latin typeface="Montserrat"/>
                <a:ea typeface="Montserrat"/>
                <a:cs typeface="Montserrat"/>
                <a:sym typeface="Montserrat"/>
              </a:rPr>
              <a:t> Neurological, Genetic, Plagues </a:t>
            </a:r>
            <a:endParaRPr sz="1671">
              <a:solidFill>
                <a:srgbClr val="3C4E6A"/>
              </a:solidFill>
              <a:latin typeface="Montserrat"/>
              <a:ea typeface="Montserrat"/>
              <a:cs typeface="Montserrat"/>
              <a:sym typeface="Montserrat"/>
            </a:endParaRPr>
          </a:p>
          <a:p>
            <a:pPr marL="0" lvl="0" indent="0" algn="l" rtl="0">
              <a:lnSpc>
                <a:spcPct val="90000"/>
              </a:lnSpc>
              <a:spcBef>
                <a:spcPts val="1000"/>
              </a:spcBef>
              <a:spcAft>
                <a:spcPts val="0"/>
              </a:spcAft>
              <a:buNone/>
            </a:pPr>
            <a:r>
              <a:rPr lang="en-US" sz="1471" b="1">
                <a:solidFill>
                  <a:srgbClr val="3C4E6A"/>
                </a:solidFill>
                <a:latin typeface="Montserrat"/>
                <a:ea typeface="Montserrat"/>
                <a:cs typeface="Montserrat"/>
                <a:sym typeface="Montserrat"/>
              </a:rPr>
              <a:t>Animals Will Disappear</a:t>
            </a:r>
            <a:r>
              <a:rPr lang="en-US" sz="1471">
                <a:solidFill>
                  <a:srgbClr val="3C4E6A"/>
                </a:solidFill>
                <a:latin typeface="Montserrat"/>
                <a:ea typeface="Montserrat"/>
                <a:cs typeface="Montserrat"/>
                <a:sym typeface="Montserrat"/>
              </a:rPr>
              <a:t> Extinction of Species </a:t>
            </a:r>
            <a:endParaRPr sz="1671">
              <a:solidFill>
                <a:srgbClr val="3C4E6A"/>
              </a:solidFill>
              <a:latin typeface="Montserrat"/>
              <a:ea typeface="Montserrat"/>
              <a:cs typeface="Montserrat"/>
              <a:sym typeface="Montserrat"/>
            </a:endParaRPr>
          </a:p>
          <a:p>
            <a:pPr marL="228600" lvl="0" indent="-120650" algn="l" rtl="0">
              <a:spcBef>
                <a:spcPts val="0"/>
              </a:spcBef>
              <a:spcAft>
                <a:spcPts val="0"/>
              </a:spcAft>
              <a:buClr>
                <a:srgbClr val="3C4E6A"/>
              </a:buClr>
              <a:buSzPts val="100"/>
              <a:buFont typeface="Calibri"/>
              <a:buChar char="●"/>
            </a:pPr>
            <a:endParaRPr sz="100">
              <a:solidFill>
                <a:srgbClr val="3C4E6A"/>
              </a:solidFill>
              <a:latin typeface="Calibri"/>
              <a:ea typeface="Calibri"/>
              <a:cs typeface="Calibri"/>
              <a:sym typeface="Calibri"/>
            </a:endParaRPr>
          </a:p>
        </p:txBody>
      </p:sp>
      <p:sp>
        <p:nvSpPr>
          <p:cNvPr id="177" name="Google Shape;177;p24"/>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txBox="1"/>
          <p:nvPr/>
        </p:nvSpPr>
        <p:spPr>
          <a:xfrm>
            <a:off x="1869600" y="718025"/>
            <a:ext cx="8452800" cy="10380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4605">
                <a:solidFill>
                  <a:srgbClr val="FFF2CC"/>
                </a:solidFill>
                <a:latin typeface="Montserrat"/>
                <a:ea typeface="Montserrat"/>
                <a:cs typeface="Montserrat"/>
                <a:sym typeface="Montserrat"/>
              </a:rPr>
              <a:t>WARNINGS OF PROPHECY</a:t>
            </a:r>
            <a:endParaRPr sz="43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sp>
        <p:nvSpPr>
          <p:cNvPr id="179" name="Google Shape;179;p24"/>
          <p:cNvSpPr txBox="1"/>
          <p:nvPr/>
        </p:nvSpPr>
        <p:spPr>
          <a:xfrm>
            <a:off x="4318975" y="1844288"/>
            <a:ext cx="3554100" cy="3885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Clr>
                <a:schemeClr val="dk1"/>
              </a:buClr>
              <a:buSzPts val="1100"/>
              <a:buFont typeface="Arial"/>
              <a:buNone/>
            </a:pPr>
            <a:r>
              <a:rPr lang="en-US" sz="1471" b="1">
                <a:solidFill>
                  <a:srgbClr val="3C4E6A"/>
                </a:solidFill>
                <a:latin typeface="Montserrat"/>
                <a:ea typeface="Montserrat"/>
                <a:cs typeface="Montserrat"/>
                <a:sym typeface="Montserrat"/>
              </a:rPr>
              <a:t>“MOTHER EARTH WILL BE SICK”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C4E6A"/>
        </a:solidFill>
        <a:effectLst/>
      </p:bgPr>
    </p:bg>
    <p:spTree>
      <p:nvGrpSpPr>
        <p:cNvPr id="1" name="Shape 184"/>
        <p:cNvGrpSpPr/>
        <p:nvPr/>
      </p:nvGrpSpPr>
      <p:grpSpPr>
        <a:xfrm>
          <a:off x="0" y="0"/>
          <a:ext cx="0" cy="0"/>
          <a:chOff x="0" y="0"/>
          <a:chExt cx="0" cy="0"/>
        </a:xfrm>
      </p:grpSpPr>
      <p:sp>
        <p:nvSpPr>
          <p:cNvPr id="185" name="Google Shape;185;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86" name="Google Shape;186;p25"/>
          <p:cNvSpPr txBox="1">
            <a:spLocks noGrp="1"/>
          </p:cNvSpPr>
          <p:nvPr>
            <p:ph type="body" idx="1"/>
          </p:nvPr>
        </p:nvSpPr>
        <p:spPr>
          <a:xfrm>
            <a:off x="1059588" y="528639"/>
            <a:ext cx="10072800" cy="5827800"/>
          </a:xfrm>
          <a:prstGeom prst="rect">
            <a:avLst/>
          </a:prstGeom>
          <a:solidFill>
            <a:srgbClr val="FFF2CC"/>
          </a:solidFill>
          <a:ln>
            <a:noFill/>
          </a:ln>
        </p:spPr>
        <p:txBody>
          <a:bodyPr spcFirstLastPara="1" wrap="square" lIns="91425" tIns="45700" rIns="91425" bIns="45700" anchor="t" anchorCtr="0">
            <a:normAutofit/>
          </a:bodyPr>
          <a:lstStyle/>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45720" lvl="0" indent="0" algn="ctr" rtl="0">
              <a:lnSpc>
                <a:spcPct val="90000"/>
              </a:lnSpc>
              <a:spcBef>
                <a:spcPts val="0"/>
              </a:spcBef>
              <a:spcAft>
                <a:spcPts val="0"/>
              </a:spcAft>
              <a:buClr>
                <a:srgbClr val="0070C0"/>
              </a:buClr>
              <a:buSzPts val="3100"/>
              <a:buNone/>
            </a:pPr>
            <a:endParaRPr sz="3100" b="1">
              <a:solidFill>
                <a:srgbClr val="0070C0"/>
              </a:solidFill>
              <a:latin typeface="Montserrat"/>
              <a:ea typeface="Montserrat"/>
              <a:cs typeface="Montserrat"/>
              <a:sym typeface="Montserrat"/>
            </a:endParaRPr>
          </a:p>
          <a:p>
            <a:pPr marL="151130" lvl="0" indent="0" algn="l" rtl="0">
              <a:lnSpc>
                <a:spcPct val="90000"/>
              </a:lnSpc>
              <a:spcBef>
                <a:spcPts val="1000"/>
              </a:spcBef>
              <a:spcAft>
                <a:spcPts val="0"/>
              </a:spcAft>
              <a:buClr>
                <a:schemeClr val="dk1"/>
              </a:buClr>
              <a:buSzPts val="2800"/>
              <a:buNone/>
            </a:pPr>
            <a:endParaRPr b="1">
              <a:solidFill>
                <a:srgbClr val="0070C0"/>
              </a:solidFill>
              <a:latin typeface="Montserrat"/>
              <a:ea typeface="Montserrat"/>
              <a:cs typeface="Montserrat"/>
              <a:sym typeface="Montserrat"/>
            </a:endParaRPr>
          </a:p>
          <a:p>
            <a:pPr marL="228600" lvl="0" indent="-77470" algn="l" rtl="0">
              <a:lnSpc>
                <a:spcPct val="90000"/>
              </a:lnSpc>
              <a:spcBef>
                <a:spcPts val="1000"/>
              </a:spcBef>
              <a:spcAft>
                <a:spcPts val="0"/>
              </a:spcAft>
              <a:buClr>
                <a:schemeClr val="dk1"/>
              </a:buClr>
              <a:buSzPts val="2800"/>
              <a:buNone/>
            </a:pPr>
            <a:endParaRPr b="1">
              <a:solidFill>
                <a:srgbClr val="0070C0"/>
              </a:solidFill>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a:p>
            <a:pPr marL="45720" lvl="0" indent="0" algn="l" rtl="0">
              <a:lnSpc>
                <a:spcPct val="90000"/>
              </a:lnSpc>
              <a:spcBef>
                <a:spcPts val="1000"/>
              </a:spcBef>
              <a:spcAft>
                <a:spcPts val="0"/>
              </a:spcAft>
              <a:buClr>
                <a:schemeClr val="dk1"/>
              </a:buClr>
              <a:buSzPts val="2800"/>
              <a:buNone/>
            </a:pPr>
            <a:endParaRPr/>
          </a:p>
        </p:txBody>
      </p:sp>
      <p:sp>
        <p:nvSpPr>
          <p:cNvPr id="187" name="Google Shape;187;p25"/>
          <p:cNvSpPr txBox="1"/>
          <p:nvPr/>
        </p:nvSpPr>
        <p:spPr>
          <a:xfrm>
            <a:off x="1426500" y="1825125"/>
            <a:ext cx="9339000" cy="4510435"/>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1000"/>
              </a:spcBef>
              <a:spcAft>
                <a:spcPts val="0"/>
              </a:spcAft>
              <a:buNone/>
            </a:pPr>
            <a:endParaRPr sz="100" b="1" dirty="0">
              <a:solidFill>
                <a:srgbClr val="0070C0"/>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300" b="1" dirty="0">
                <a:solidFill>
                  <a:srgbClr val="3C4E6A"/>
                </a:solidFill>
                <a:latin typeface="Montserrat"/>
                <a:ea typeface="Montserrat"/>
                <a:cs typeface="Montserrat"/>
                <a:sym typeface="Montserrat"/>
              </a:rPr>
              <a:t>SPIRIT OR LIFE FORCE OF CREATION</a:t>
            </a:r>
            <a:endParaRPr sz="1300" dirty="0">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600" i="1" dirty="0">
                <a:solidFill>
                  <a:srgbClr val="666666"/>
                </a:solidFill>
                <a:latin typeface="Montserrat"/>
                <a:ea typeface="Montserrat"/>
                <a:cs typeface="Montserrat"/>
                <a:sym typeface="Montserrat"/>
              </a:rPr>
              <a:t>“Mother Earth is Alive</a:t>
            </a:r>
            <a:r>
              <a:rPr lang="en-US" sz="1600" dirty="0">
                <a:solidFill>
                  <a:srgbClr val="666666"/>
                </a:solidFill>
                <a:latin typeface="Montserrat"/>
                <a:ea typeface="Montserrat"/>
                <a:cs typeface="Montserrat"/>
                <a:sym typeface="Montserrat"/>
              </a:rPr>
              <a:t>” Living spirit of the land and in our non-human family, pattern of life force on the land connects all life on Earth to all of the Universe, one heartbeat, one light. One infinite light comprised of the Creator’s Love for all Beings in creation.</a:t>
            </a:r>
            <a:endParaRPr sz="1600" b="1" dirty="0">
              <a:solidFill>
                <a:srgbClr val="666666"/>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sz="1300" b="1" dirty="0">
              <a:solidFill>
                <a:srgbClr val="0070C0"/>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300" b="1" dirty="0">
                <a:solidFill>
                  <a:srgbClr val="3C4E6A"/>
                </a:solidFill>
                <a:latin typeface="Montserrat"/>
                <a:ea typeface="Montserrat"/>
                <a:cs typeface="Montserrat"/>
                <a:sym typeface="Montserrat"/>
              </a:rPr>
              <a:t>SPIRIT OF THE LAND</a:t>
            </a:r>
            <a:endParaRPr sz="1300" dirty="0">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600" dirty="0">
                <a:solidFill>
                  <a:srgbClr val="666666"/>
                </a:solidFill>
                <a:latin typeface="Montserrat"/>
                <a:ea typeface="Montserrat"/>
                <a:cs typeface="Montserrat"/>
                <a:sym typeface="Montserrat"/>
              </a:rPr>
              <a:t>First Law contains reciprocal duties for maintaining balance in the world;  principles, laws and ceremonies maintain the balance of the natural world; patterns of interdependence for sustaining all life beings, held in the commons for the benefit of all.</a:t>
            </a:r>
            <a:endParaRPr sz="1600" dirty="0">
              <a:solidFill>
                <a:srgbClr val="666666"/>
              </a:solidFill>
              <a:latin typeface="Montserrat"/>
              <a:ea typeface="Montserrat"/>
              <a:cs typeface="Montserrat"/>
              <a:sym typeface="Montserrat"/>
            </a:endParaRPr>
          </a:p>
          <a:p>
            <a:pPr marL="0" lvl="0" indent="0" algn="ctr" rtl="0">
              <a:lnSpc>
                <a:spcPct val="90000"/>
              </a:lnSpc>
              <a:spcBef>
                <a:spcPts val="1000"/>
              </a:spcBef>
              <a:spcAft>
                <a:spcPts val="0"/>
              </a:spcAft>
              <a:buNone/>
            </a:pPr>
            <a:endParaRPr sz="1600" b="1" dirty="0">
              <a:solidFill>
                <a:srgbClr val="0070C0"/>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300" b="1" dirty="0">
                <a:solidFill>
                  <a:srgbClr val="3C4E6A"/>
                </a:solidFill>
                <a:latin typeface="Montserrat"/>
                <a:ea typeface="Montserrat"/>
                <a:cs typeface="Montserrat"/>
                <a:sym typeface="Montserrat"/>
              </a:rPr>
              <a:t>SPIRIT OF THE HUMAN BEING</a:t>
            </a:r>
            <a:endParaRPr sz="1300" dirty="0">
              <a:solidFill>
                <a:srgbClr val="3C4E6A"/>
              </a:solidFill>
              <a:latin typeface="Montserrat"/>
              <a:ea typeface="Montserrat"/>
              <a:cs typeface="Montserrat"/>
              <a:sym typeface="Montserrat"/>
            </a:endParaRPr>
          </a:p>
          <a:p>
            <a:pPr marL="0" lvl="0" indent="0" algn="ctr" rtl="0">
              <a:lnSpc>
                <a:spcPct val="90000"/>
              </a:lnSpc>
              <a:spcBef>
                <a:spcPts val="1000"/>
              </a:spcBef>
              <a:spcAft>
                <a:spcPts val="0"/>
              </a:spcAft>
              <a:buNone/>
            </a:pPr>
            <a:r>
              <a:rPr lang="en-US" sz="1600" dirty="0">
                <a:solidFill>
                  <a:srgbClr val="666666"/>
                </a:solidFill>
                <a:latin typeface="Montserrat"/>
                <a:ea typeface="Montserrat"/>
                <a:cs typeface="Montserrat"/>
                <a:sym typeface="Montserrat"/>
              </a:rPr>
              <a:t>Ethics of Care-Relationship, reciprocity defined in codes of conduct for maintaining peace, creating a thriving, cooperative society grounded in love and reciprocity; Individual rights, relationships are paramount combined with a collective responsibility for interdependence and co-existence for the good of all.</a:t>
            </a:r>
            <a:endParaRPr sz="271" b="1" dirty="0">
              <a:solidFill>
                <a:srgbClr val="666666"/>
              </a:solidFill>
              <a:latin typeface="Montserrat"/>
              <a:ea typeface="Montserrat"/>
              <a:cs typeface="Montserrat"/>
              <a:sym typeface="Montserrat"/>
            </a:endParaRPr>
          </a:p>
        </p:txBody>
      </p:sp>
      <p:sp>
        <p:nvSpPr>
          <p:cNvPr id="188" name="Google Shape;188;p25"/>
          <p:cNvSpPr/>
          <p:nvPr/>
        </p:nvSpPr>
        <p:spPr>
          <a:xfrm>
            <a:off x="1059625" y="528650"/>
            <a:ext cx="10072800" cy="1143000"/>
          </a:xfrm>
          <a:prstGeom prst="rect">
            <a:avLst/>
          </a:prstGeom>
          <a:solidFill>
            <a:srgbClr val="5E8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5"/>
          <p:cNvSpPr txBox="1"/>
          <p:nvPr/>
        </p:nvSpPr>
        <p:spPr>
          <a:xfrm>
            <a:off x="2133450" y="684450"/>
            <a:ext cx="7925100" cy="1065900"/>
          </a:xfrm>
          <a:prstGeom prst="rect">
            <a:avLst/>
          </a:prstGeom>
          <a:noFill/>
          <a:ln>
            <a:noFill/>
          </a:ln>
        </p:spPr>
        <p:txBody>
          <a:bodyPr spcFirstLastPara="1" wrap="square" lIns="91425" tIns="91425" rIns="91425" bIns="91425" anchor="t" anchorCtr="0">
            <a:spAutoFit/>
          </a:bodyPr>
          <a:lstStyle/>
          <a:p>
            <a:pPr marL="45720" lvl="0" indent="0" algn="ctr" rtl="0">
              <a:lnSpc>
                <a:spcPct val="90000"/>
              </a:lnSpc>
              <a:spcBef>
                <a:spcPts val="0"/>
              </a:spcBef>
              <a:spcAft>
                <a:spcPts val="0"/>
              </a:spcAft>
              <a:buNone/>
            </a:pPr>
            <a:r>
              <a:rPr lang="en-US" sz="4805">
                <a:solidFill>
                  <a:srgbClr val="FFF2CC"/>
                </a:solidFill>
                <a:latin typeface="Montserrat"/>
                <a:ea typeface="Montserrat"/>
                <a:cs typeface="Montserrat"/>
                <a:sym typeface="Montserrat"/>
              </a:rPr>
              <a:t>LIVING SPIRIT</a:t>
            </a:r>
            <a:endParaRPr sz="4505">
              <a:solidFill>
                <a:srgbClr val="FFF2CC"/>
              </a:solidFill>
              <a:latin typeface="Montserrat"/>
              <a:ea typeface="Montserrat"/>
              <a:cs typeface="Montserrat"/>
              <a:sym typeface="Montserrat"/>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1877</Words>
  <Application>Microsoft Macintosh PowerPoint</Application>
  <PresentationFormat>Widescreen</PresentationFormat>
  <Paragraphs>394</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Oswald</vt:lpstr>
      <vt:lpstr>Calibri</vt:lpstr>
      <vt:lpstr>Arial</vt:lpstr>
      <vt:lpstr>Lobster</vt:lpstr>
      <vt:lpstr>Montserrat</vt:lpstr>
      <vt:lpstr>Open Sans</vt:lpstr>
      <vt:lpstr>Office Theme</vt:lpstr>
      <vt:lpstr>Beyond the Prophecies</vt:lpstr>
      <vt:lpstr>Bringing Greetings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100 Years of Influence of Our Ancestors ON YOU TODAY</vt:lpstr>
      <vt:lpstr>PowerPoint Presentation</vt:lpstr>
      <vt:lpstr>100 Years of Your Influence  FROM TODAY AND FORWARD</vt:lpstr>
      <vt:lpstr>PowerPoint Presentation</vt:lpstr>
      <vt:lpstr>PowerPoint Presentation</vt:lpstr>
      <vt:lpstr>PowerPoint Presentation</vt:lpstr>
      <vt:lpstr>THE SACRED DAY IS UPON US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Prophecies</dc:title>
  <cp:lastModifiedBy>Diane Longboat</cp:lastModifiedBy>
  <cp:revision>8</cp:revision>
  <cp:lastPrinted>2021-06-05T21:35:57Z</cp:lastPrinted>
  <dcterms:modified xsi:type="dcterms:W3CDTF">2021-06-05T21:36:43Z</dcterms:modified>
</cp:coreProperties>
</file>